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30"/>
  </p:notesMasterIdLst>
  <p:sldIdLst>
    <p:sldId id="2982" r:id="rId4"/>
    <p:sldId id="2983" r:id="rId5"/>
    <p:sldId id="3000" r:id="rId6"/>
    <p:sldId id="258" r:id="rId7"/>
    <p:sldId id="2997" r:id="rId8"/>
    <p:sldId id="313" r:id="rId9"/>
    <p:sldId id="270" r:id="rId10"/>
    <p:sldId id="3001" r:id="rId11"/>
    <p:sldId id="3004" r:id="rId12"/>
    <p:sldId id="3003" r:id="rId13"/>
    <p:sldId id="3002" r:id="rId14"/>
    <p:sldId id="293" r:id="rId15"/>
    <p:sldId id="289" r:id="rId16"/>
    <p:sldId id="324" r:id="rId17"/>
    <p:sldId id="326" r:id="rId18"/>
    <p:sldId id="295" r:id="rId19"/>
    <p:sldId id="2986" r:id="rId20"/>
    <p:sldId id="330" r:id="rId21"/>
    <p:sldId id="3005" r:id="rId22"/>
    <p:sldId id="316" r:id="rId23"/>
    <p:sldId id="3006" r:id="rId24"/>
    <p:sldId id="3007" r:id="rId25"/>
    <p:sldId id="2994" r:id="rId26"/>
    <p:sldId id="2995" r:id="rId27"/>
    <p:sldId id="296" r:id="rId28"/>
    <p:sldId id="2998" r:id="rId29"/>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1873"/>
    <a:srgbClr val="C7247A"/>
    <a:srgbClr val="EFF1FE"/>
    <a:srgbClr val="119BBA"/>
    <a:srgbClr val="5DBCA4"/>
    <a:srgbClr val="2620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53E4FE-352B-C9CF-F1D2-947E1A9A0028}" v="2" dt="2024-10-29T07:39:26.748"/>
    <p1510:client id="{E6D707A6-C992-4246-93F0-D9706E8067DA}" v="1" dt="2024-11-01T09:18:15.018"/>
  </p1510:revLst>
</p1510:revInfo>
</file>

<file path=ppt/tableStyles.xml><?xml version="1.0" encoding="utf-8"?>
<a:tblStyleLst xmlns:a="http://schemas.openxmlformats.org/drawingml/2006/main" def="{5C22544A-7EE6-4342-B048-85BDC9FD1C3A}">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Stijl, licht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1" d="100"/>
          <a:sy n="31" d="100"/>
        </p:scale>
        <p:origin x="1056"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AF87A-89CC-FB44-B80D-E955A5296FE5}" type="datetimeFigureOut">
              <a:rPr lang="nl-BE" smtClean="0"/>
              <a:t>1/11/2024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F41C5-4C6D-D94D-B198-22EA072390B8}" type="slidenum">
              <a:rPr lang="nl-BE" smtClean="0"/>
              <a:t>‹nr.›</a:t>
            </a:fld>
            <a:endParaRPr lang="nl-BE"/>
          </a:p>
        </p:txBody>
      </p:sp>
    </p:spTree>
    <p:extLst>
      <p:ext uri="{BB962C8B-B14F-4D97-AF65-F5344CB8AC3E}">
        <p14:creationId xmlns:p14="http://schemas.microsoft.com/office/powerpoint/2010/main" val="264782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erpunt.be/kwaliteitscriteria"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leerpunt.be/kwaliteitscriteria"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erpunt.be/toolkit/toolkit-leren-lesgeven/ouderbetrokkenheid"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educationendowmentfoundation.org.uk/education-evidence/guidance-reports/science-ks3-ks4" TargetMode="External"/><Relationship Id="rId4" Type="http://schemas.openxmlformats.org/officeDocument/2006/relationships/hyperlink" Target="https://www.onderwijskennis.nl/kennisbank/leidraad-onderwijs-vanuit-hoge-verwachtinge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Welkom! </a:t>
            </a:r>
          </a:p>
          <a:p>
            <a:endParaRPr lang="nl-BE"/>
          </a:p>
          <a:p>
            <a:r>
              <a:rPr lang="nl-BE"/>
              <a:t>Leerpunt medewerkers voorstellen </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a:t>
            </a:fld>
            <a:endParaRPr lang="nl-BE"/>
          </a:p>
        </p:txBody>
      </p:sp>
    </p:spTree>
    <p:extLst>
      <p:ext uri="{BB962C8B-B14F-4D97-AF65-F5344CB8AC3E}">
        <p14:creationId xmlns:p14="http://schemas.microsoft.com/office/powerpoint/2010/main" val="2553152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Krub" panose="00000500000000000000" pitchFamily="2" charset="-34"/>
                <a:cs typeface="Krub" panose="00000500000000000000" pitchFamily="2" charset="-34"/>
              </a:rPr>
              <a:t>De projectaanvraag voor deze financieringsronde heeft aandacht voor onderstaande uitgangspunten. Het eerste ervan is opgenomen in de criteria kwaliteit, de overige uitgangspunten betreffen geen criteria die uitsluitend zijn. Het zijn aspecten die de aanvraag kunnen versterken.</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Het project versterkt het </a:t>
            </a:r>
            <a:r>
              <a:rPr lang="nl-BE" sz="1800" b="1"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 in de klas- en schoolpraktijk met impact op het pedagogisch-didactisch handelen van de onderwijsprofessional en het team</a:t>
            </a:r>
            <a:endParaRPr lang="nl-BE" sz="1800" b="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De implementatieprojecten willen de brug maken tussen kennis uit de praktijk, kennis uit onderzoek en kennis uit data. Die drie pijlers vormen de basis om het handelen in de onderwijspraktijk te verbeteren en zijn terug vinden in de aanvraag. Onderwijsprofessionals en teams reflecteren over het eigen pedagogisch-didactisch handelen en gaan na waar verbetering mogelijk is. Dit start met data en wetenschappelijke literatuur. Leerpunt biedt via de website </a:t>
            </a:r>
            <a:r>
              <a:rPr lang="nl-BE" sz="1800" u="sng"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3"/>
              </a:rPr>
              <a:t>kwaliteitscriteria</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aan waarin criteria voor wetenschappelijke literatuur en, binnen het overzicht van de praktijkverhalen, ook criteria voor meer toegankelijke educatieve literatuur opgenomen werden.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aanvrager van een implementatieproject kies je voor een bepaalde aanpak om het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in de klas- en schoolpraktijk te versterken. De doelen zijn helder en geplaatst in een tijdspad, gekoppeld aan rollen en verwachte output. Het proces is transparant en gericht op duurzame implementatie. Het traject hangt af van de gekozen aanpak en van de verwachtingen van de leraar, het team, de school of breder. Keuzes die worden gemaakt, zijn gegrond en te verantwoorden binnen de (kennis-)noden, leer- en/of ondersteuningsbehoeften van de betrokkenen.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Sleutelelementen van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zie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aanraag</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Het project vertrekt vanuit co-creatie en transformationeel </a:t>
            </a:r>
            <a:r>
              <a:rPr lang="nl-BE" sz="1800" b="1"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leiderschap</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Vanuit</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de principes van transformationeel leiderschap beschrijft de aanvraag de manier waarop het proces wordt uitgezet om input, betrokkenheid en een zo groot mogelijk bereik bij de beoogde doelgroep te verzekeren. De school- of projectleider, een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vakgroepverantwoordelijke</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of teacher leader kan het voortouw nemen. Om het professionaliseringsproject te implementeren op lange termijn is er aandacht voor zowel top down als bottom-up werken.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Vanuit dezelfde visie kan door een medewerker van Leerpunt een terugkoppeling of mogelijkheid tot schoolbezoek worden gevraagd. De aanvrager houdt hiermee rekening.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Het project biedt medewerking aan ondersteunende praktijkverhalen of andere kennisproducten van Leerpunt</a:t>
            </a:r>
            <a:endParaRPr lang="nl-BE" sz="1800" b="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u="none" kern="100">
                <a:solidFill>
                  <a:srgbClr val="000000"/>
                </a:solidFill>
                <a:effectLst/>
                <a:latin typeface="Krub" panose="00000500000000000000" pitchFamily="2" charset="-34"/>
                <a:ea typeface="Calibri" panose="020F0502020204030204" pitchFamily="34" charset="0"/>
                <a:cs typeface="Arial" panose="020B0604020202020204" pitchFamily="34" charset="0"/>
              </a:rPr>
              <a:t>De aanvrager van het implementatieproject en andere betrokkenen tonen zich bereid mee te werken aan het zichtbaar maken van goede praktijkverhalen. Leerpunt kan het project, de groei van de onderwijsprofessional en/of het team, de manier van aanpak… zichtbaar stellen via de kanalen van Leerpunt (website, </a:t>
            </a:r>
            <a:r>
              <a:rPr lang="nl-BE" sz="1800" u="none"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webinar</a:t>
            </a:r>
            <a:r>
              <a:rPr lang="nl-BE" sz="1800" u="none" kern="100">
                <a:solidFill>
                  <a:srgbClr val="000000"/>
                </a:solidFill>
                <a:effectLst/>
                <a:latin typeface="Krub" panose="00000500000000000000" pitchFamily="2" charset="-34"/>
                <a:ea typeface="Calibri" panose="020F0502020204030204" pitchFamily="34" charset="0"/>
                <a:cs typeface="Arial" panose="020B0604020202020204" pitchFamily="34" charset="0"/>
              </a:rPr>
              <a:t>, event…). De focus ligt op het proces en de zoektocht, eventuele belemmeringen en succesfactoren, dit vanuit een waarderende insteek en met als doel anderen te inspireren, te motiveren en aan te zetten tot het versterken van het eigen </a:t>
            </a:r>
            <a:r>
              <a:rPr lang="nl-BE" sz="1800" u="none"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u="none"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Het al dan niet opnemen van het project als praktijkverhaal hangt af van diverse actoren. De </a:t>
            </a:r>
            <a:r>
              <a:rPr lang="nl-BE" sz="1800" u="none"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3"/>
              </a:rPr>
              <a:t>kwaliteitscriteria</a:t>
            </a:r>
            <a:r>
              <a:rPr lang="nl-BE" sz="1800" u="none" kern="100">
                <a:solidFill>
                  <a:srgbClr val="000000"/>
                </a:solidFill>
                <a:effectLst/>
                <a:latin typeface="Krub" panose="00000500000000000000" pitchFamily="2" charset="-34"/>
                <a:ea typeface="Calibri" panose="020F0502020204030204" pitchFamily="34" charset="0"/>
                <a:cs typeface="Arial" panose="020B0604020202020204" pitchFamily="34" charset="0"/>
              </a:rPr>
              <a:t> die hiervoor werden opgesteld, zijn richtinggevend. Leerpunt doet in die zin geen belofte.  </a:t>
            </a:r>
            <a:r>
              <a:rPr lang="nl-BE" sz="1800" kern="100">
                <a:effectLst/>
                <a:latin typeface="Calibri" panose="020F0502020204030204" pitchFamily="34" charset="0"/>
                <a:ea typeface="Calibri" panose="020F050202020403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b="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Het project vertrekt vanuit een transparante kostenverantwoording</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De aanvrager engageert zich om de gemaakte kosten in het kader van het implementatieproject tijdig en helder te verantwoorden.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10</a:t>
            </a:fld>
            <a:endParaRPr lang="nl-BE"/>
          </a:p>
        </p:txBody>
      </p:sp>
    </p:spTree>
    <p:extLst>
      <p:ext uri="{BB962C8B-B14F-4D97-AF65-F5344CB8AC3E}">
        <p14:creationId xmlns:p14="http://schemas.microsoft.com/office/powerpoint/2010/main" val="1259889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Min 11 goedgekeurde voorstellen als projecten echt het maximale bedrag aanvragen (11,9)</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11</a:t>
            </a:fld>
            <a:endParaRPr lang="nl-BE"/>
          </a:p>
        </p:txBody>
      </p:sp>
    </p:spTree>
    <p:extLst>
      <p:ext uri="{BB962C8B-B14F-4D97-AF65-F5344CB8AC3E}">
        <p14:creationId xmlns:p14="http://schemas.microsoft.com/office/powerpoint/2010/main" val="2149289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8B68C-A34F-1E48-E943-AECA5C267F5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55B324F-7AA0-6F2F-C1A1-798DAF04C1C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C6ADFA2-F653-108E-8FF5-F53012F0D19F}"/>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3A9ADED1-09BD-19DE-4B4B-CE2E0CE75B62}"/>
              </a:ext>
            </a:extLst>
          </p:cNvPr>
          <p:cNvSpPr>
            <a:spLocks noGrp="1"/>
          </p:cNvSpPr>
          <p:nvPr>
            <p:ph type="sldNum" sz="quarter" idx="5"/>
          </p:nvPr>
        </p:nvSpPr>
        <p:spPr/>
        <p:txBody>
          <a:bodyPr/>
          <a:lstStyle/>
          <a:p>
            <a:fld id="{2D1F41C5-4C6D-D94D-B198-22EA072390B8}" type="slidenum">
              <a:rPr lang="nl-BE" smtClean="0"/>
              <a:t>12</a:t>
            </a:fld>
            <a:endParaRPr lang="nl-BE"/>
          </a:p>
        </p:txBody>
      </p:sp>
    </p:spTree>
    <p:extLst>
      <p:ext uri="{BB962C8B-B14F-4D97-AF65-F5344CB8AC3E}">
        <p14:creationId xmlns:p14="http://schemas.microsoft.com/office/powerpoint/2010/main" val="2722142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Alle </a:t>
            </a:r>
            <a:r>
              <a:rPr lang="en-US" err="1"/>
              <a:t>informatie</a:t>
            </a:r>
            <a:r>
              <a:rPr lang="en-US"/>
              <a:t> is </a:t>
            </a:r>
            <a:r>
              <a:rPr lang="en-US" err="1"/>
              <a:t>terug</a:t>
            </a:r>
            <a:r>
              <a:rPr lang="en-US"/>
              <a:t> </a:t>
            </a:r>
            <a:r>
              <a:rPr lang="en-US" err="1"/>
              <a:t>te</a:t>
            </a:r>
            <a:r>
              <a:rPr lang="en-US"/>
              <a:t> </a:t>
            </a:r>
            <a:r>
              <a:rPr lang="en-US" err="1"/>
              <a:t>vinden</a:t>
            </a:r>
            <a:r>
              <a:rPr lang="en-US"/>
              <a:t> op de website van </a:t>
            </a:r>
            <a:r>
              <a:rPr lang="en-US" err="1"/>
              <a:t>Leerpunt</a:t>
            </a:r>
            <a:r>
              <a:rPr lang="en-US"/>
              <a:t> </a:t>
            </a:r>
            <a:endParaRPr lang="nl-BE"/>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13</a:t>
            </a:fld>
            <a:endParaRPr lang="nl-BE"/>
          </a:p>
        </p:txBody>
      </p:sp>
    </p:spTree>
    <p:extLst>
      <p:ext uri="{BB962C8B-B14F-4D97-AF65-F5344CB8AC3E}">
        <p14:creationId xmlns:p14="http://schemas.microsoft.com/office/powerpoint/2010/main" val="1531500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3FA1F-4D40-3EFC-4CDB-E2B5F34447F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DEAA944-CA87-097E-B5A4-3BDCD9E89C0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370FFFD-0B1E-C41A-869B-641D33D95260}"/>
              </a:ext>
            </a:extLst>
          </p:cNvPr>
          <p:cNvSpPr>
            <a:spLocks noGrp="1"/>
          </p:cNvSpPr>
          <p:nvPr>
            <p:ph type="body" idx="1"/>
          </p:nvPr>
        </p:nvSpPr>
        <p:spPr/>
        <p:txBody>
          <a:bodyPr/>
          <a:lstStyle/>
          <a:p>
            <a:r>
              <a:rPr lang="nl-BE"/>
              <a:t>Hier neemt Joke over</a:t>
            </a:r>
          </a:p>
          <a:p>
            <a:endParaRPr lang="nl-BE"/>
          </a:p>
        </p:txBody>
      </p:sp>
      <p:sp>
        <p:nvSpPr>
          <p:cNvPr id="4" name="Tijdelijke aanduiding voor dianummer 3">
            <a:extLst>
              <a:ext uri="{FF2B5EF4-FFF2-40B4-BE49-F238E27FC236}">
                <a16:creationId xmlns:a16="http://schemas.microsoft.com/office/drawing/2014/main" id="{89B4C1B9-F644-627E-4A1A-BCC0B6A5287D}"/>
              </a:ext>
            </a:extLst>
          </p:cNvPr>
          <p:cNvSpPr>
            <a:spLocks noGrp="1"/>
          </p:cNvSpPr>
          <p:nvPr>
            <p:ph type="sldNum" sz="quarter" idx="5"/>
          </p:nvPr>
        </p:nvSpPr>
        <p:spPr/>
        <p:txBody>
          <a:bodyPr/>
          <a:lstStyle/>
          <a:p>
            <a:fld id="{2D1F41C5-4C6D-D94D-B198-22EA072390B8}" type="slidenum">
              <a:rPr lang="nl-BE" smtClean="0"/>
              <a:t>14</a:t>
            </a:fld>
            <a:endParaRPr lang="nl-BE"/>
          </a:p>
        </p:txBody>
      </p:sp>
    </p:spTree>
    <p:extLst>
      <p:ext uri="{BB962C8B-B14F-4D97-AF65-F5344CB8AC3E}">
        <p14:creationId xmlns:p14="http://schemas.microsoft.com/office/powerpoint/2010/main" val="1282323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2676B-14AF-8FA8-1599-73158565BD2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48F4044-FF35-0F0D-36A2-B44F0174193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D7571D8-D432-0F2C-B629-BE4D897AE4D9}"/>
              </a:ext>
            </a:extLst>
          </p:cNvPr>
          <p:cNvSpPr>
            <a:spLocks noGrp="1"/>
          </p:cNvSpPr>
          <p:nvPr>
            <p:ph type="body" idx="1"/>
          </p:nvPr>
        </p:nvSpPr>
        <p:spPr/>
        <p:txBody>
          <a:bodyPr/>
          <a:lstStyle/>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Leerpunt toetst de aanvraag op een aantal voorwaarden. Alleen als jouw aanvraag daaraan voldoet, wordt deze toegelaten tot de beoordelingsprocedure. Na de indiening van een aanvraag ben je beschikbaar om eventuele administratieve correcties door te voeren en zo alsnog te voldoen aan de voorwaarden voor indiening.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Deze voorwaarden zijn: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342900" lvl="0" indent="-342900">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de aanvraag is opgesteld in het Nederlands;</a:t>
            </a:r>
            <a:endParaRPr lang="nl-BE" sz="1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de aanvraag is ontvangen voor de gestelde deadline;</a:t>
            </a:r>
            <a:endParaRPr lang="nl-BE" sz="1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de aanvraag is volledig en correct ingevuld;</a:t>
            </a:r>
            <a:endParaRPr lang="nl-BE" sz="1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er is gebruik gemaakt van de door Leerpunt ter beschikking gestelde template;</a:t>
            </a:r>
            <a:endParaRPr lang="nl-BE" sz="1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de aanvraagbegroting is volgens de voorwaarden van deze projectoproep opgesteld.</a:t>
            </a:r>
          </a:p>
          <a:p>
            <a:pPr marL="0" lvl="0" indent="0">
              <a:lnSpc>
                <a:spcPct val="107000"/>
              </a:lnSpc>
              <a:spcAft>
                <a:spcPts val="600"/>
              </a:spcAft>
              <a:buFont typeface="Krub" panose="00000500000000000000" pitchFamily="2" charset="-34"/>
              <a:buNone/>
            </a:pPr>
            <a:endPar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endParaRPr>
          </a:p>
          <a:p>
            <a:pPr algn="just">
              <a:lnSpc>
                <a:spcPct val="107000"/>
              </a:lnSpc>
              <a:spcAft>
                <a:spcPts val="600"/>
              </a:spcAft>
            </a:pPr>
            <a:r>
              <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Om in aanmerking te komen voor financiering voldoet de aanvraag minstens aan de volgende voorwaarden:</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342900" lvl="0" indent="-342900" algn="just">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inhoudelijke aansluiting bij bestaande en wetenschappelijk onderbouwde kennisbasis; </a:t>
            </a:r>
            <a:endParaRPr lang="nl-BE" sz="2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gn="just">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doelen zijn gekoppeld aan de sleutelelementen van </a:t>
            </a:r>
            <a:r>
              <a:rPr lang="nl-BE" sz="1800" kern="100" err="1">
                <a:solidFill>
                  <a:srgbClr val="000000"/>
                </a:solidFill>
                <a:effectLst/>
                <a:latin typeface="Krub" panose="00000500000000000000" pitchFamily="2" charset="-34"/>
                <a:ea typeface="Krub" panose="00000500000000000000" pitchFamily="2" charset="-34"/>
                <a:cs typeface="Arial" panose="020B0604020202020204" pitchFamily="34" charset="0"/>
              </a:rPr>
              <a:t>evidence-informed</a:t>
            </a: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 werken en eventueel ook aan thema's uit de </a:t>
            </a:r>
            <a:r>
              <a:rPr lang="nl-BE" sz="1800" kern="100" err="1">
                <a:solidFill>
                  <a:srgbClr val="000000"/>
                </a:solidFill>
                <a:effectLst/>
                <a:latin typeface="Krub" panose="00000500000000000000" pitchFamily="2" charset="-34"/>
                <a:ea typeface="Krub" panose="00000500000000000000" pitchFamily="2" charset="-34"/>
                <a:cs typeface="Arial" panose="020B0604020202020204" pitchFamily="34" charset="0"/>
              </a:rPr>
              <a:t>toolkits</a:t>
            </a: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 en leidraden van Leerpunt, EEF en/of NRO; </a:t>
            </a:r>
            <a:endParaRPr lang="nl-BE" sz="2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gn="just">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de aanvrager is lid van een </a:t>
            </a:r>
            <a:r>
              <a:rPr lang="nl-BE" sz="2800" kern="100">
                <a:solidFill>
                  <a:srgbClr val="000000"/>
                </a:solidFill>
                <a:latin typeface="Krub" panose="00000500000000000000" pitchFamily="2" charset="-34"/>
                <a:ea typeface="Krub" panose="00000500000000000000" pitchFamily="2" charset="-34"/>
                <a:cs typeface="Arial" panose="020B0604020202020204" pitchFamily="34" charset="0"/>
              </a:rPr>
              <a:t>onderwijs- of kennis</a:t>
            </a: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instelling, pedagogische begeleidings- of ondersteunende dienst</a:t>
            </a:r>
            <a:r>
              <a:rPr lang="nl-BE" sz="2800" kern="100">
                <a:solidFill>
                  <a:srgbClr val="000000"/>
                </a:solidFill>
                <a:latin typeface="Krub" panose="00000500000000000000" pitchFamily="2" charset="-34"/>
                <a:ea typeface="Krub" panose="00000500000000000000" pitchFamily="2" charset="-34"/>
                <a:cs typeface="Arial" panose="020B0604020202020204" pitchFamily="34" charset="0"/>
              </a:rPr>
              <a:t>; is een </a:t>
            </a: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schoolontwikkelaar, directie, beleidsondersteuner, leraar of werknemer uit een andere werkcontext die dicht bij de onderwijspraktijk staat; </a:t>
            </a:r>
            <a:endParaRPr lang="nl-BE" sz="2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gn="just">
              <a:lnSpc>
                <a:spcPct val="107000"/>
              </a:lnSpc>
              <a:spcAft>
                <a:spcPts val="8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de aanvrager stelt een kerngroep samen met een projectleider; rollen en mandaten in functie van de vooropgestelde doelen worden toegelicht, de projectleider is het aanspreekpunt voor Leerpunt. Een stuurgroep  met vertegenwoordigers uit het kernteam en onafhankelijke externen is ingericht; </a:t>
            </a:r>
            <a:endParaRPr lang="nl-BE" sz="1800" kern="100">
              <a:effectLst/>
              <a:latin typeface="Calibri" panose="020F0502020204030204" pitchFamily="34" charset="0"/>
              <a:ea typeface="Krub" panose="00000500000000000000" pitchFamily="2" charset="-34"/>
              <a:cs typeface="Arial" panose="020B0604020202020204" pitchFamily="34" charset="0"/>
            </a:endParaRPr>
          </a:p>
          <a:p>
            <a:pPr marL="342900" lvl="0" indent="-342900" algn="just">
              <a:lnSpc>
                <a:spcPct val="107000"/>
              </a:lnSpc>
              <a:spcAft>
                <a:spcPts val="600"/>
              </a:spcAft>
              <a:buFont typeface="Krub" panose="00000500000000000000" pitchFamily="2" charset="-34"/>
              <a:buChar char="-"/>
            </a:pPr>
            <a:r>
              <a:rPr lang="nl-BE" sz="1800" kern="100">
                <a:solidFill>
                  <a:srgbClr val="000000"/>
                </a:solidFill>
                <a:effectLst/>
                <a:latin typeface="Krub" panose="00000500000000000000" pitchFamily="2" charset="-34"/>
                <a:ea typeface="Krub" panose="00000500000000000000" pitchFamily="2" charset="-34"/>
                <a:cs typeface="Arial" panose="020B0604020202020204" pitchFamily="34" charset="0"/>
              </a:rPr>
              <a:t>er is een correcte en tijdige verantwoording van begrote kosten. </a:t>
            </a:r>
            <a:endParaRPr lang="nl-BE" sz="2800" kern="100">
              <a:effectLst/>
              <a:latin typeface="Calibri" panose="020F0502020204030204" pitchFamily="34" charset="0"/>
              <a:ea typeface="Krub" panose="00000500000000000000" pitchFamily="2" charset="-34"/>
              <a:cs typeface="Arial" panose="020B0604020202020204" pitchFamily="34" charset="0"/>
            </a:endParaRPr>
          </a:p>
          <a:p>
            <a:pPr marL="0" lvl="0" indent="0">
              <a:lnSpc>
                <a:spcPct val="107000"/>
              </a:lnSpc>
              <a:spcAft>
                <a:spcPts val="600"/>
              </a:spcAft>
              <a:buFont typeface="Krub" panose="00000500000000000000" pitchFamily="2" charset="-34"/>
              <a:buNone/>
            </a:pPr>
            <a:endParaRPr lang="nl-BE" sz="1800" kern="100">
              <a:effectLst/>
              <a:latin typeface="Calibri" panose="020F0502020204030204" pitchFamily="34" charset="0"/>
              <a:ea typeface="Krub" panose="00000500000000000000" pitchFamily="2" charset="-34"/>
              <a:cs typeface="Arial" panose="020B0604020202020204" pitchFamily="34" charset="0"/>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3E7A6E41-6B65-8ED8-E315-C61BF61F54EE}"/>
              </a:ext>
            </a:extLst>
          </p:cNvPr>
          <p:cNvSpPr>
            <a:spLocks noGrp="1"/>
          </p:cNvSpPr>
          <p:nvPr>
            <p:ph type="sldNum" sz="quarter" idx="5"/>
          </p:nvPr>
        </p:nvSpPr>
        <p:spPr/>
        <p:txBody>
          <a:bodyPr/>
          <a:lstStyle/>
          <a:p>
            <a:fld id="{2D1F41C5-4C6D-D94D-B198-22EA072390B8}" type="slidenum">
              <a:rPr lang="nl-BE" smtClean="0"/>
              <a:t>15</a:t>
            </a:fld>
            <a:endParaRPr lang="nl-BE"/>
          </a:p>
        </p:txBody>
      </p:sp>
    </p:spTree>
    <p:extLst>
      <p:ext uri="{BB962C8B-B14F-4D97-AF65-F5344CB8AC3E}">
        <p14:creationId xmlns:p14="http://schemas.microsoft.com/office/powerpoint/2010/main" val="3858700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40E17-09B7-7663-7FBC-E8C352F5E0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2C3C69D-6FE9-6827-AEB6-E7029EA1E3B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7647234-7BED-BFF5-E0C8-F99DB0C3DE84}"/>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FE29174-4DF2-529C-4F92-9E511A1829B2}"/>
              </a:ext>
            </a:extLst>
          </p:cNvPr>
          <p:cNvSpPr>
            <a:spLocks noGrp="1"/>
          </p:cNvSpPr>
          <p:nvPr>
            <p:ph type="sldNum" sz="quarter" idx="5"/>
          </p:nvPr>
        </p:nvSpPr>
        <p:spPr/>
        <p:txBody>
          <a:bodyPr/>
          <a:lstStyle/>
          <a:p>
            <a:fld id="{2D1F41C5-4C6D-D94D-B198-22EA072390B8}" type="slidenum">
              <a:rPr lang="nl-BE" smtClean="0"/>
              <a:t>16</a:t>
            </a:fld>
            <a:endParaRPr lang="nl-BE"/>
          </a:p>
        </p:txBody>
      </p:sp>
    </p:spTree>
    <p:extLst>
      <p:ext uri="{BB962C8B-B14F-4D97-AF65-F5344CB8AC3E}">
        <p14:creationId xmlns:p14="http://schemas.microsoft.com/office/powerpoint/2010/main" val="1576189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84192-F617-43AB-8B3E-DDD692D2A2E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7F76809-13C2-D869-6617-C13FE910B1E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2F19DF0-1435-84B4-95E6-EF6A42208E2A}"/>
              </a:ext>
            </a:extLst>
          </p:cNvPr>
          <p:cNvSpPr>
            <a:spLocks noGrp="1"/>
          </p:cNvSpPr>
          <p:nvPr>
            <p:ph type="body" idx="1"/>
          </p:nvPr>
        </p:nvSpPr>
        <p:spPr/>
        <p:txBody>
          <a:bodyPr/>
          <a:lstStyle/>
          <a:p>
            <a:endParaRPr lang="nl-BE">
              <a:highlight>
                <a:srgbClr val="FFFF00"/>
              </a:highlight>
            </a:endParaRPr>
          </a:p>
          <a:p>
            <a:pPr marL="0" indent="0">
              <a:lnSpc>
                <a:spcPct val="120000"/>
              </a:lnSpc>
              <a:spcBef>
                <a:spcPts val="0"/>
              </a:spcBef>
              <a:buFont typeface="Arial" panose="020B0604020202020204" pitchFamily="34" charset="0"/>
              <a:buNone/>
            </a:pPr>
            <a:r>
              <a:rPr lang="nl-BE" sz="2100" b="1"/>
              <a:t>Kwaliteit</a:t>
            </a:r>
          </a:p>
          <a:p>
            <a:pPr marL="0" indent="0">
              <a:lnSpc>
                <a:spcPct val="120000"/>
              </a:lnSpc>
              <a:spcBef>
                <a:spcPts val="0"/>
              </a:spcBef>
              <a:buFont typeface="Arial" panose="020B0604020202020204" pitchFamily="34" charset="0"/>
              <a:buNone/>
            </a:pPr>
            <a:endParaRPr lang="nl-BE" sz="1800" b="1"/>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kwaliteit van het voorgestelde project in termen van methodologie, werkvormen, aanpak en het vooropgestelde proces;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mate waarin het project helder toelicht hoe het een kwalitatief hoogwaardig project zal zijn gericht op de vooropgestelde doelen;</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vooropgestelde doelen, het versterken en integreren van de sleutelelementen van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a:t>
            </a:r>
            <a:r>
              <a:rPr lang="nl-BE" sz="1800" kern="100">
                <a:solidFill>
                  <a:srgbClr val="000000"/>
                </a:solidFill>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het proces, </a:t>
            </a:r>
            <a:r>
              <a:rPr lang="nl-BE" sz="1800" kern="100">
                <a:solidFill>
                  <a:srgbClr val="000000"/>
                </a:solidFill>
                <a:latin typeface="Krub" panose="00000500000000000000" pitchFamily="2" charset="-34"/>
                <a:ea typeface="Calibri" panose="020F0502020204030204" pitchFamily="34" charset="0"/>
                <a:cs typeface="Arial" panose="020B0604020202020204" pitchFamily="34" charset="0"/>
              </a:rPr>
              <a:t>de v</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erspreiding en duurzame implementatie van sleutelelementen van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in de klas- en schoolpraktijk</a:t>
            </a:r>
            <a:r>
              <a:rPr lang="nl-BE" sz="1800" kern="100">
                <a:solidFill>
                  <a:srgbClr val="000000"/>
                </a:solidFill>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praktische uitvoerbaarheid van het project en de haalbaarheid van de gestelde doelen binnen het vooropgestelde proces</a:t>
            </a:r>
            <a:r>
              <a:rPr lang="nl-BE" sz="1800" kern="100">
                <a:solidFill>
                  <a:srgbClr val="000000"/>
                </a:solidFill>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verhouding prijs-kwaliteit, dit is de kostenberekening en -rechtvaardiging voor het project, inclusief de methodologie voor het budget en de aannames over kosten. Het plan bewijst de kostenefficiëntie door te laten zien hoe de gekozen kostenstrategie de projectdoelen efficiënt ondersteunt en de impact op de klasvloer kan waarmaken. </a:t>
            </a:r>
          </a:p>
          <a:p>
            <a:pPr marL="0" lvl="0" indent="0" algn="just">
              <a:lnSpc>
                <a:spcPct val="107000"/>
              </a:lnSpc>
              <a:spcAft>
                <a:spcPts val="800"/>
              </a:spcAft>
              <a:buFont typeface="Courier New" panose="02070309020205020404" pitchFamily="49" charset="0"/>
              <a:buNone/>
            </a:pPr>
            <a:endPar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endParaRPr>
          </a:p>
          <a:p>
            <a:pPr marL="0" indent="0">
              <a:lnSpc>
                <a:spcPct val="120000"/>
              </a:lnSpc>
              <a:spcBef>
                <a:spcPts val="0"/>
              </a:spcBef>
              <a:buFont typeface="Arial" panose="020B0604020202020204" pitchFamily="34" charset="0"/>
              <a:buNone/>
            </a:pPr>
            <a:r>
              <a:rPr lang="nl-BE" sz="1800" b="1">
                <a:solidFill>
                  <a:srgbClr val="262052"/>
                </a:solidFill>
                <a:effectLst/>
                <a:latin typeface="Krub" panose="00000500000000000000" pitchFamily="2" charset="-34"/>
                <a:ea typeface="Calibri" panose="020F0502020204030204" pitchFamily="34" charset="0"/>
              </a:rPr>
              <a:t>Deskundigheid</a:t>
            </a:r>
            <a:endParaRPr lang="nl-BE" b="1"/>
          </a:p>
          <a:p>
            <a:pPr marL="0" indent="0">
              <a:lnSpc>
                <a:spcPct val="120000"/>
              </a:lnSpc>
              <a:spcBef>
                <a:spcPts val="0"/>
              </a:spcBef>
              <a:buFont typeface="Arial" panose="020B0604020202020204" pitchFamily="34" charset="0"/>
              <a:buNone/>
            </a:pPr>
            <a:endParaRPr lang="nl-BE" b="1"/>
          </a:p>
          <a:p>
            <a:pPr marL="742950" lvl="1" indent="-285750" algn="just">
              <a:lnSpc>
                <a:spcPct val="107000"/>
              </a:lnSpc>
              <a:spcAft>
                <a:spcPts val="6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expertise van de aanvrager, projectleider en eventuele partners in het begeleidingsproject;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6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praktijk- en wetenschappelijke expertise nodig om de vooropgestelde doelen te kunnen bereiken;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6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professionalisering en begeleiding op het gebied van het versterken van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07000"/>
              </a:lnSpc>
              <a:spcAft>
                <a:spcPts val="800"/>
              </a:spcAft>
              <a:buFont typeface="Courier New" panose="02070309020205020404" pitchFamily="49" charset="0"/>
              <a:buNone/>
            </a:pP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20000"/>
              </a:lnSpc>
              <a:spcBef>
                <a:spcPts val="0"/>
              </a:spcBef>
              <a:buFont typeface="Arial" panose="020B0604020202020204" pitchFamily="34" charset="0"/>
              <a:buNone/>
            </a:pPr>
            <a:r>
              <a:rPr lang="nl-BE" sz="1800" b="1">
                <a:solidFill>
                  <a:srgbClr val="262052"/>
                </a:solidFill>
                <a:effectLst/>
                <a:latin typeface="Krub" panose="00000500000000000000" pitchFamily="2" charset="-34"/>
                <a:ea typeface="Calibri" panose="020F0502020204030204" pitchFamily="34" charset="0"/>
              </a:rPr>
              <a:t>Toegankelijkheid</a:t>
            </a:r>
          </a:p>
          <a:p>
            <a:pPr marL="0" indent="0">
              <a:lnSpc>
                <a:spcPct val="120000"/>
              </a:lnSpc>
              <a:spcBef>
                <a:spcPts val="0"/>
              </a:spcBef>
              <a:buFont typeface="Arial" panose="020B0604020202020204" pitchFamily="34" charset="0"/>
              <a:buNone/>
            </a:pPr>
            <a:endParaRPr lang="nl-BE" b="1"/>
          </a:p>
          <a:p>
            <a:pPr marL="742950" lvl="1" indent="-285750" algn="just">
              <a:lnSpc>
                <a:spcPct val="107000"/>
              </a:lnSpc>
              <a:spcAft>
                <a:spcPts val="8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mate waarin het begeleidings- of professionaliseringsproject toegankelijk is voor de beoogde doelgroep</a:t>
            </a:r>
            <a:r>
              <a:rPr lang="nl-BE" sz="1800" kern="100">
                <a:solidFill>
                  <a:srgbClr val="000000"/>
                </a:solidFill>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strategieën om deelname en betrokkenheid van de betrokken onderwijsprofessionals en schoolteam te bevorderen vanuit het idee van co-creatie en transformationeel leiderschap.</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endParaRPr lang="nl-BE">
              <a:highlight>
                <a:srgbClr val="FFFF00"/>
              </a:highlight>
            </a:endParaRPr>
          </a:p>
          <a:p>
            <a:pPr marL="0" indent="0">
              <a:lnSpc>
                <a:spcPct val="120000"/>
              </a:lnSpc>
              <a:spcBef>
                <a:spcPts val="0"/>
              </a:spcBef>
              <a:buFont typeface="Arial" panose="020B0604020202020204" pitchFamily="34" charset="0"/>
              <a:buNone/>
            </a:pPr>
            <a:r>
              <a:rPr lang="nl-BE" sz="1800" b="1">
                <a:solidFill>
                  <a:srgbClr val="262052"/>
                </a:solidFill>
                <a:effectLst/>
                <a:latin typeface="Krub" panose="00000500000000000000" pitchFamily="2" charset="-34"/>
                <a:ea typeface="Calibri" panose="020F0502020204030204" pitchFamily="34" charset="0"/>
              </a:rPr>
              <a:t>Bruikbaarheid</a:t>
            </a:r>
            <a:endParaRPr lang="nl-BE" b="1"/>
          </a:p>
          <a:p>
            <a:pPr marL="0" indent="0">
              <a:lnSpc>
                <a:spcPct val="120000"/>
              </a:lnSpc>
              <a:spcBef>
                <a:spcPts val="0"/>
              </a:spcBef>
              <a:buFont typeface="Arial" panose="020B0604020202020204" pitchFamily="34" charset="0"/>
              <a:buNone/>
            </a:pPr>
            <a:endParaRPr lang="nl-BE" b="1"/>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het begeleidings- of professionaliseringsproject ten opzichte van de vastgestelde onderwijsbehoeften van leerlingen en ondersteuningsbehoeften van de betrokken onderwijsprofessionals</a:t>
            </a:r>
            <a:r>
              <a:rPr lang="nl-BE" sz="1800" kern="100">
                <a:solidFill>
                  <a:srgbClr val="000000"/>
                </a:solidFill>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wijze waarop het project inspeelt op actuele en aangetoonde onderwijsuitdagingen;</a:t>
            </a: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wijze waarop het project bijdraagt aan het versterken van het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in de klas- en schoolpraktijk;</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Beoordeling van de mogelijke impact, duurzaamheid en verdere implementatie van het project in de klas- en onderwijspraktijk.</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Waardering voor de mate waarin het project aansluit bij de overkoepelende doelen en prioriteiten van Leerpunt en de Vlaamse Regering.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8CA6027F-C987-696A-674E-DC7465E024B9}"/>
              </a:ext>
            </a:extLst>
          </p:cNvPr>
          <p:cNvSpPr>
            <a:spLocks noGrp="1"/>
          </p:cNvSpPr>
          <p:nvPr>
            <p:ph type="sldNum" sz="quarter" idx="5"/>
          </p:nvPr>
        </p:nvSpPr>
        <p:spPr/>
        <p:txBody>
          <a:bodyPr/>
          <a:lstStyle/>
          <a:p>
            <a:fld id="{2D1F41C5-4C6D-D94D-B198-22EA072390B8}" type="slidenum">
              <a:rPr lang="nl-BE" smtClean="0"/>
              <a:t>17</a:t>
            </a:fld>
            <a:endParaRPr lang="nl-BE"/>
          </a:p>
        </p:txBody>
      </p:sp>
    </p:spTree>
    <p:extLst>
      <p:ext uri="{BB962C8B-B14F-4D97-AF65-F5344CB8AC3E}">
        <p14:creationId xmlns:p14="http://schemas.microsoft.com/office/powerpoint/2010/main" val="2236855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beoordeling gebeurt in twee selectierondes. Afhankelijk van het aantal aanvragen die worden ingediend, kunnen verschillende beoordelingscommissies worden ingericht.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Indien een te hoog aantal aanvragen binnenkomen, is het mogelijk dat er in een  voorronde zal gewerkt worden met de methodiek van paarsgewijze vergelijking. De beste aanvragen worden dan meegenomen naar de eerste beoordelingsronde met beoordelingscommissie.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18</a:t>
            </a:fld>
            <a:endParaRPr lang="nl-BE"/>
          </a:p>
        </p:txBody>
      </p:sp>
    </p:spTree>
    <p:extLst>
      <p:ext uri="{BB962C8B-B14F-4D97-AF65-F5344CB8AC3E}">
        <p14:creationId xmlns:p14="http://schemas.microsoft.com/office/powerpoint/2010/main" val="31054135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nl-NL" sz="1800">
                <a:solidFill>
                  <a:srgbClr val="000000"/>
                </a:solidFill>
                <a:effectLst/>
                <a:latin typeface="Krub" panose="00000500000000000000" pitchFamily="2" charset="-34"/>
                <a:ea typeface="Calibri" panose="020F0502020204030204" pitchFamily="34" charset="0"/>
              </a:rPr>
              <a:t>In de eerste ronde met beoordelingscommissie beoordeelt die commissie de projectaanvragen op basis van de criteria zoals hierboven vermeld en stelt een tussenscore op per project. De projecten worden gerangschikt in vijf niveaus. </a:t>
            </a:r>
            <a:br>
              <a:rPr lang="nl-NL" sz="1800">
                <a:solidFill>
                  <a:srgbClr val="000000"/>
                </a:solidFill>
                <a:effectLst/>
                <a:latin typeface="Krub" panose="00000500000000000000" pitchFamily="2" charset="-34"/>
                <a:ea typeface="Calibri" panose="020F0502020204030204" pitchFamily="34" charset="0"/>
              </a:rPr>
            </a:br>
            <a:br>
              <a:rPr lang="nl-NL" sz="1800">
                <a:solidFill>
                  <a:srgbClr val="000000"/>
                </a:solidFill>
                <a:effectLst/>
                <a:latin typeface="Krub" panose="00000500000000000000" pitchFamily="2" charset="-34"/>
                <a:ea typeface="Calibri" panose="020F0502020204030204" pitchFamily="34" charset="0"/>
              </a:rPr>
            </a:br>
            <a:r>
              <a:rPr lang="nl-NL"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Het voorstel dient op de vier </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hoofdcriteria (wetenschappelijke kwaliteit, deskundigheid, toegankelijkheid en bruikbaarheid) </a:t>
            </a:r>
            <a:r>
              <a:rPr lang="nl-NL"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minstens score 2 / niveau C te behalen om weerhouden te zijn voor de tweede ronde en in de ranking te worden opgenomen. </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Dus de aanvragen met score A, B of C op de vier hoofdcriteria gaan door naar de tweede ronde. </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sym typeface="Wingdings" panose="05000000000000000000" pitchFamily="2" charset="2"/>
              </a:rPr>
              <a:t> niet geselecteerd = bericht dat de aanvraag niet weerhouden werd met feedback over beoordeling</a:t>
            </a:r>
          </a:p>
          <a:p>
            <a:pPr marL="342900" indent="-342900">
              <a:buAutoNum type="arabicParenBoth"/>
            </a:pPr>
            <a:endParaRPr lang="nl-NL" sz="1800">
              <a:solidFill>
                <a:srgbClr val="000000"/>
              </a:solidFill>
              <a:effectLst/>
              <a:latin typeface="Krub" panose="00000500000000000000" pitchFamily="2" charset="-34"/>
              <a:ea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nl-NL"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Weerhouden aanvragers wordt vervolgens gevraagd bepaalde onderdelen van het projectvoorstel inhoudelijk en/of financieel te verduidelijken in een weerwoord. Er wordt geen nieuwe informatie gevraagd, wel om zaken meer helder toe te lichten. </a:t>
            </a:r>
            <a:endParaRPr lang="nl-BE" sz="18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De commissie bepaalt vervolgens een definitieve eindscore in een overkoepelende beoordelingscommissie. Hieruit volgt een definitieve ranking. </a:t>
            </a:r>
            <a:endParaRPr lang="nl-BE" sz="18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De rangschikking wordt ter goedkeuring voorgelegd aan de Raad van Bestuur van Leerpunt die finaal beslist over de projecten die een financiering toegekend zullen krijgen. </a:t>
            </a:r>
            <a:endParaRPr lang="nl-BE" sz="18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Alle aanvragers zullen ten laatste op 10 mei 2025</a:t>
            </a:r>
            <a:r>
              <a:rPr lang="nl-NL" sz="1800" kern="100">
                <a:solidFill>
                  <a:srgbClr val="00B050"/>
                </a:solidFill>
                <a:effectLst/>
                <a:latin typeface="Krub" panose="00000500000000000000" pitchFamily="2" charset="-34"/>
                <a:ea typeface="Calibri" panose="020F0502020204030204" pitchFamily="34" charset="0"/>
                <a:cs typeface="Krub" panose="00000500000000000000" pitchFamily="2" charset="-34"/>
              </a:rPr>
              <a:t> </a:t>
            </a:r>
            <a:r>
              <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van het resultaat op de hoogte gebracht worden.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indent="0">
              <a:buNone/>
            </a:pPr>
            <a:endParaRPr lang="nl-NL" sz="1800">
              <a:solidFill>
                <a:srgbClr val="000000"/>
              </a:solidFill>
              <a:effectLst/>
              <a:latin typeface="Krub" panose="00000500000000000000" pitchFamily="2" charset="-34"/>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kern="100">
              <a:solidFill>
                <a:srgbClr val="000000"/>
              </a:solidFill>
              <a:effectLst/>
              <a:latin typeface="Krub" panose="00000500000000000000" pitchFamily="2" charset="-34"/>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a:solidFill>
                <a:srgbClr val="000000"/>
              </a:solidFill>
              <a:effectLst/>
              <a:latin typeface="Krub" panose="00000500000000000000" pitchFamily="2" charset="-34"/>
              <a:ea typeface="Calibri" panose="020F0502020204030204" pitchFamily="34" charset="0"/>
            </a:endParaRPr>
          </a:p>
          <a:p>
            <a:pPr marL="228600" indent="-228600">
              <a:buAutoNum type="arabicParenBoth"/>
            </a:pPr>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19</a:t>
            </a:fld>
            <a:endParaRPr lang="nl-BE"/>
          </a:p>
        </p:txBody>
      </p:sp>
    </p:spTree>
    <p:extLst>
      <p:ext uri="{BB962C8B-B14F-4D97-AF65-F5344CB8AC3E}">
        <p14:creationId xmlns:p14="http://schemas.microsoft.com/office/powerpoint/2010/main" val="310541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Wat verteld zal worden, staat ook in de oproep. </a:t>
            </a:r>
          </a:p>
          <a:p>
            <a:endParaRPr lang="nl-BE"/>
          </a:p>
          <a:p>
            <a:r>
              <a:rPr lang="nl-BE"/>
              <a:t>Vragen graag in de chat &gt; worden na de presentatie beantwoord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a:t>
            </a:fld>
            <a:endParaRPr lang="nl-BE"/>
          </a:p>
        </p:txBody>
      </p:sp>
    </p:spTree>
    <p:extLst>
      <p:ext uri="{BB962C8B-B14F-4D97-AF65-F5344CB8AC3E}">
        <p14:creationId xmlns:p14="http://schemas.microsoft.com/office/powerpoint/2010/main" val="1173116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E389F-53A2-6295-A2AE-7BDCE41BE2F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B6F547A-2983-EFF6-C836-A7F2AC77F20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3C12F1F-BA2D-8A39-496F-3C91AAD73841}"/>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EFC15624-A15A-82EC-B02E-6D11A919E4E8}"/>
              </a:ext>
            </a:extLst>
          </p:cNvPr>
          <p:cNvSpPr>
            <a:spLocks noGrp="1"/>
          </p:cNvSpPr>
          <p:nvPr>
            <p:ph type="sldNum" sz="quarter" idx="5"/>
          </p:nvPr>
        </p:nvSpPr>
        <p:spPr/>
        <p:txBody>
          <a:bodyPr/>
          <a:lstStyle/>
          <a:p>
            <a:fld id="{2D1F41C5-4C6D-D94D-B198-22EA072390B8}" type="slidenum">
              <a:rPr lang="nl-BE" smtClean="0"/>
              <a:t>20</a:t>
            </a:fld>
            <a:endParaRPr lang="nl-BE"/>
          </a:p>
        </p:txBody>
      </p:sp>
    </p:spTree>
    <p:extLst>
      <p:ext uri="{BB962C8B-B14F-4D97-AF65-F5344CB8AC3E}">
        <p14:creationId xmlns:p14="http://schemas.microsoft.com/office/powerpoint/2010/main" val="737717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Een aanvraag wordt ingediend door de aanvrager, dit is de gemandateerde van een instelling en/of de bestuurlijke verantwoordelijke van het project. Die stelt een projectleider aan die het project verder uitzet, opvolgt en bijstuurt. De projectleider is verantwoordelijk voor het bijeenbrengen van zowel kerngroep als stuurgroep en is het aanspreekpunt voor Leerpunt.</a:t>
            </a:r>
          </a:p>
          <a:p>
            <a:pPr marL="0" marR="0" lvl="0" indent="0" algn="just" defTabSz="914400" rtl="0" eaLnBrk="1" fontAlgn="auto" latinLnBrk="0" hangingPunct="1">
              <a:lnSpc>
                <a:spcPct val="107000"/>
              </a:lnSpc>
              <a:spcBef>
                <a:spcPts val="0"/>
              </a:spcBef>
              <a:spcAft>
                <a:spcPts val="80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projectleider richt daarnaast een kerngroep in waarin interne medewerkers en eventuele partners zoals genoemd in de aanvraag zetelen. De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kerngroep zet het project uit tot op de klasvloer</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Verslagen en eventuele andere documenten zoals actieplannen, slides van een studiedag… worden gedeeld met Leerpunt. </a:t>
            </a:r>
          </a:p>
          <a:p>
            <a:pPr marL="0" marR="0" lvl="0" indent="0" algn="just" defTabSz="914400" rtl="0" eaLnBrk="1" fontAlgn="auto" latinLnBrk="0" hangingPunct="1">
              <a:lnSpc>
                <a:spcPct val="107000"/>
              </a:lnSpc>
              <a:spcBef>
                <a:spcPts val="0"/>
              </a:spcBef>
              <a:spcAft>
                <a:spcPts val="80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projectleider</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met ondersteuning van de kerngroep, staat in voor de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rapportering</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over het project. Leerpunt voorziet de nodige sjablonen voor een inhoudelijk en financieel tussentijds en eindrapport. Die sjablonen zijn verplicht en worden door de Leerpunt bij aanvang van het project ter beschikking gesteld en besproken op het opstartoverleg, samen met de overeenkomst.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projectleider</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richt een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stuurgroep in die het project opvolgt en indien nodig bijstuurt</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De stuurgroep biedt input als klankbord en/of adviesgroep. Ze bestaat uit afgevaardigden van de kerngroep en externen uit kennis- en/of onderwijsinstellingen die niet betrokken zijn bij het project. Afhankelijk van eventuele uitdagingen in het project kunnen experten uitgenodigd worden om deel te nemen. De stuurgroep komt minimum driemaal samen tijdens de looptijd van het project. Leerpunt wordt uitgenodigd en kan, afhankelijk van noden en agenda, deelnemen. De verslagen worden met Leerpunt gedeeld.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Na het opstartgesprek zit Leerpunt minimaal driemaal samen met kern- en/of stuurgroep doorheen het project in functie van opvolging. Die afspraken worden bij aanvang van het project vastgelegd. Leerpunt kan ervoor kiezen deel te nemen aan extra overlegmomenten en/of een (schriftelijke) tussentijdse terugkoppeling of schoolbezoek vragen. </a:t>
            </a:r>
          </a:p>
          <a:p>
            <a:pPr algn="just">
              <a:lnSpc>
                <a:spcPct val="107000"/>
              </a:lnSpc>
              <a:spcAft>
                <a:spcPts val="800"/>
              </a:spcAft>
            </a:pPr>
            <a:endPar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endParaRPr lang="nl-BE" sz="1800" b="1"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21</a:t>
            </a:fld>
            <a:endParaRPr lang="nl-BE"/>
          </a:p>
        </p:txBody>
      </p:sp>
    </p:spTree>
    <p:extLst>
      <p:ext uri="{BB962C8B-B14F-4D97-AF65-F5344CB8AC3E}">
        <p14:creationId xmlns:p14="http://schemas.microsoft.com/office/powerpoint/2010/main" val="16337178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Er zijn twee uitbetalingsmomenten: er is financiële steun bij ondertekening van de overeenkomst en vervolgens na het afleveren van een financieel eindrapport dat wordt verwacht op 15 juni 2025. Eventuele noodzakelijke bewijsstukken kunnen bij uitzondering later nog toegevoegd worden. De schriftelijke rapporteringen bieden de nodige argumentering voor het toekennen van de financiële ondersteuning. </a:t>
            </a:r>
          </a:p>
          <a:p>
            <a:pPr algn="just">
              <a:lnSpc>
                <a:spcPct val="107000"/>
              </a:lnSpc>
              <a:spcAft>
                <a:spcPts val="800"/>
              </a:spcAft>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aanvraag zoals ingediend en goedgekeurd door de beoordelingscommissie is bindend. Wijzigingen ten opzichte van de aanvraag na toekenning kunnen enkel met goedkeuring van Leerpunt. Het betreffen zowel inhoudelijke wijzigingen als wijzigingen in de vooropgezette doelen of personeelsbezetting. Verander je het project zonder toestemming, dan riskeer je dat je verantwoording niet (volledig) wordt goedgekeurd. Uitgaven gedaan zonder voorafgaand akkoord, worden mogelijk afgehouden van het toegekende financieringsbedrag.</a:t>
            </a:r>
          </a:p>
          <a:p>
            <a:pPr algn="just">
              <a:lnSpc>
                <a:spcPct val="107000"/>
              </a:lnSpc>
              <a:spcAft>
                <a:spcPts val="800"/>
              </a:spcAft>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Projectleiders en eventuele andere deelnemers aan het project zijn voor Leerpunt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ambassadeurs’ van </a:t>
            </a:r>
            <a:r>
              <a:rPr lang="nl-BE" sz="1800" b="1"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Leerpunt brengt minstens eenmaal per jaar deze ambassadeurs samen. Leerpunt verwacht dat de projectleiders of afgevaardigden zich ertoe verbinden aanwezig te zijn. </a:t>
            </a:r>
          </a:p>
          <a:p>
            <a:pPr algn="just">
              <a:lnSpc>
                <a:spcPct val="107000"/>
              </a:lnSpc>
              <a:spcAft>
                <a:spcPts val="800"/>
              </a:spcAft>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r>
              <a:rPr lang="nl-BE" sz="1800">
                <a:solidFill>
                  <a:srgbClr val="000000"/>
                </a:solidFill>
                <a:effectLst/>
                <a:latin typeface="Krub" panose="00000500000000000000" pitchFamily="2" charset="-34"/>
                <a:ea typeface="Calibri" panose="020F0502020204030204" pitchFamily="34" charset="0"/>
              </a:rPr>
              <a:t>Als projectaanvrager ga je akkoord met de mogelijkheid om het gelopen proces te delen als praktijkverhaal voor de kanalen van Leerpunt (website, </a:t>
            </a:r>
            <a:r>
              <a:rPr lang="nl-BE" sz="1800" err="1">
                <a:solidFill>
                  <a:srgbClr val="000000"/>
                </a:solidFill>
                <a:effectLst/>
                <a:latin typeface="Krub" panose="00000500000000000000" pitchFamily="2" charset="-34"/>
                <a:ea typeface="Calibri" panose="020F0502020204030204" pitchFamily="34" charset="0"/>
              </a:rPr>
              <a:t>webinars</a:t>
            </a:r>
            <a:r>
              <a:rPr lang="nl-BE" sz="1800">
                <a:solidFill>
                  <a:srgbClr val="000000"/>
                </a:solidFill>
                <a:effectLst/>
                <a:latin typeface="Krub" panose="00000500000000000000" pitchFamily="2" charset="-34"/>
                <a:ea typeface="Calibri" panose="020F0502020204030204" pitchFamily="34" charset="0"/>
              </a:rPr>
              <a:t>, events…). Deze praktijkverhalen hebben als doel andere onderwijsprofessionals te inspireren, ondersteunen, stimuleren en aan te zetten tot actie om het </a:t>
            </a:r>
            <a:r>
              <a:rPr lang="nl-BE" sz="1800" err="1">
                <a:solidFill>
                  <a:srgbClr val="000000"/>
                </a:solidFill>
                <a:effectLst/>
                <a:latin typeface="Krub" panose="00000500000000000000" pitchFamily="2" charset="-34"/>
                <a:ea typeface="Calibri" panose="020F0502020204030204" pitchFamily="34" charset="0"/>
              </a:rPr>
              <a:t>evidence-informed</a:t>
            </a:r>
            <a:r>
              <a:rPr lang="nl-BE" sz="1800">
                <a:solidFill>
                  <a:srgbClr val="000000"/>
                </a:solidFill>
                <a:effectLst/>
                <a:latin typeface="Krub" panose="00000500000000000000" pitchFamily="2" charset="-34"/>
                <a:ea typeface="Calibri" panose="020F0502020204030204" pitchFamily="34" charset="0"/>
              </a:rPr>
              <a:t> werken in de eigen klas- en onderwijspraktijk te integreren. De </a:t>
            </a:r>
            <a:r>
              <a:rPr lang="nl-BE" sz="1800" u="sng">
                <a:solidFill>
                  <a:srgbClr val="262052"/>
                </a:solidFill>
                <a:effectLst/>
                <a:latin typeface="Krub" panose="00000500000000000000" pitchFamily="2" charset="-34"/>
                <a:ea typeface="Calibri" panose="020F0502020204030204" pitchFamily="34" charset="0"/>
                <a:hlinkClick r:id="rId3"/>
              </a:rPr>
              <a:t>kwaliteitscriteria</a:t>
            </a:r>
            <a:r>
              <a:rPr lang="nl-BE" sz="1800">
                <a:solidFill>
                  <a:srgbClr val="000000"/>
                </a:solidFill>
                <a:effectLst/>
                <a:latin typeface="Krub" panose="00000500000000000000" pitchFamily="2" charset="-34"/>
                <a:ea typeface="Calibri" panose="020F0502020204030204" pitchFamily="34" charset="0"/>
              </a:rPr>
              <a:t> van Leerpunt bepalen of het verhaal  al dan niet deels of volledig wordt opgenomen. </a:t>
            </a:r>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22</a:t>
            </a:fld>
            <a:endParaRPr lang="nl-BE"/>
          </a:p>
        </p:txBody>
      </p:sp>
    </p:spTree>
    <p:extLst>
      <p:ext uri="{BB962C8B-B14F-4D97-AF65-F5344CB8AC3E}">
        <p14:creationId xmlns:p14="http://schemas.microsoft.com/office/powerpoint/2010/main" val="29738201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85566-8F24-88BB-7194-4F71B518CEA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126629C-0A9B-D68B-0B10-4EE1497B83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EEBEA73-AB5A-AF95-5799-ED653788336A}"/>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073E328E-D2A8-1FCA-4E56-48267673BFA4}"/>
              </a:ext>
            </a:extLst>
          </p:cNvPr>
          <p:cNvSpPr>
            <a:spLocks noGrp="1"/>
          </p:cNvSpPr>
          <p:nvPr>
            <p:ph type="sldNum" sz="quarter" idx="5"/>
          </p:nvPr>
        </p:nvSpPr>
        <p:spPr/>
        <p:txBody>
          <a:bodyPr/>
          <a:lstStyle/>
          <a:p>
            <a:fld id="{2D1F41C5-4C6D-D94D-B198-22EA072390B8}" type="slidenum">
              <a:rPr lang="nl-BE" smtClean="0"/>
              <a:t>23</a:t>
            </a:fld>
            <a:endParaRPr lang="nl-BE"/>
          </a:p>
        </p:txBody>
      </p:sp>
    </p:spTree>
    <p:extLst>
      <p:ext uri="{BB962C8B-B14F-4D97-AF65-F5344CB8AC3E}">
        <p14:creationId xmlns:p14="http://schemas.microsoft.com/office/powerpoint/2010/main" val="1075625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BE" sz="1200" b="1">
                <a:latin typeface="Krub" panose="00000500000000000000" pitchFamily="2" charset="-34"/>
                <a:cs typeface="Krub" panose="00000500000000000000" pitchFamily="2" charset="-34"/>
              </a:rPr>
              <a:t>Deze informatiesessie behandelt onder meer: </a:t>
            </a:r>
            <a:endParaRPr lang="nl-BE" sz="1200">
              <a:latin typeface="Krub" panose="00000500000000000000" pitchFamily="2" charset="-34"/>
              <a:cs typeface="Krub" panose="00000500000000000000" pitchFamily="2" charset="-34"/>
            </a:endParaRPr>
          </a:p>
          <a:p>
            <a:pPr>
              <a:buFont typeface="Arial" panose="020B0604020202020204" pitchFamily="34" charset="0"/>
              <a:buChar char="•"/>
            </a:pPr>
            <a:r>
              <a:rPr lang="nl-BE" sz="1200">
                <a:latin typeface="Krub" panose="00000500000000000000" pitchFamily="2" charset="-34"/>
                <a:cs typeface="Krub" panose="00000500000000000000" pitchFamily="2" charset="-34"/>
              </a:rPr>
              <a:t>Hoe kan je </a:t>
            </a:r>
            <a:r>
              <a:rPr lang="nl-BE" sz="1200" err="1">
                <a:latin typeface="Krub" panose="00000500000000000000" pitchFamily="2" charset="-34"/>
                <a:cs typeface="Krub" panose="00000500000000000000" pitchFamily="2" charset="-34"/>
              </a:rPr>
              <a:t>key</a:t>
            </a:r>
            <a:r>
              <a:rPr lang="nl-BE" sz="1200">
                <a:latin typeface="Krub" panose="00000500000000000000" pitchFamily="2" charset="-34"/>
                <a:cs typeface="Krub" panose="00000500000000000000" pitchFamily="2" charset="-34"/>
              </a:rPr>
              <a:t> performance indicatoren (KPI) opstellen? </a:t>
            </a:r>
          </a:p>
          <a:p>
            <a:pPr>
              <a:buFont typeface="Arial" panose="020B0604020202020204" pitchFamily="34" charset="0"/>
              <a:buChar char="•"/>
            </a:pPr>
            <a:r>
              <a:rPr lang="nl-BE" sz="1200">
                <a:latin typeface="Krub" panose="00000500000000000000" pitchFamily="2" charset="-34"/>
                <a:cs typeface="Krub" panose="00000500000000000000" pitchFamily="2" charset="-34"/>
              </a:rPr>
              <a:t>Hoe stel je een projectplan op met gerichte acties en </a:t>
            </a:r>
            <a:r>
              <a:rPr lang="nl-BE" sz="1200" err="1">
                <a:latin typeface="Krub" panose="00000500000000000000" pitchFamily="2" charset="-34"/>
                <a:cs typeface="Krub" panose="00000500000000000000" pitchFamily="2" charset="-34"/>
              </a:rPr>
              <a:t>milestones</a:t>
            </a:r>
            <a:r>
              <a:rPr lang="nl-BE" sz="1200">
                <a:latin typeface="Krub" panose="00000500000000000000" pitchFamily="2" charset="-34"/>
                <a:cs typeface="Krub" panose="00000500000000000000" pitchFamily="2" charset="-34"/>
              </a:rPr>
              <a:t>;</a:t>
            </a:r>
          </a:p>
          <a:p>
            <a:pPr>
              <a:buFont typeface="Arial" panose="020B0604020202020204" pitchFamily="34" charset="0"/>
              <a:buChar char="•"/>
            </a:pPr>
            <a:r>
              <a:rPr lang="nl-BE" sz="1200">
                <a:latin typeface="Krub" panose="00000500000000000000" pitchFamily="2" charset="-34"/>
                <a:cs typeface="Krub" panose="00000500000000000000" pitchFamily="2" charset="-34"/>
              </a:rPr>
              <a:t>etc...  </a:t>
            </a:r>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24</a:t>
            </a:fld>
            <a:endParaRPr lang="nl-BE"/>
          </a:p>
        </p:txBody>
      </p:sp>
    </p:spTree>
    <p:extLst>
      <p:ext uri="{BB962C8B-B14F-4D97-AF65-F5344CB8AC3E}">
        <p14:creationId xmlns:p14="http://schemas.microsoft.com/office/powerpoint/2010/main" val="22194842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85566-8F24-88BB-7194-4F71B518CEA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126629C-0A9B-D68B-0B10-4EE1497B83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EEBEA73-AB5A-AF95-5799-ED653788336A}"/>
              </a:ext>
            </a:extLst>
          </p:cNvPr>
          <p:cNvSpPr>
            <a:spLocks noGrp="1"/>
          </p:cNvSpPr>
          <p:nvPr>
            <p:ph type="body" idx="1"/>
          </p:nvPr>
        </p:nvSpPr>
        <p:spPr/>
        <p:txBody>
          <a:bodyPr/>
          <a:lstStyle/>
          <a:p>
            <a:pPr>
              <a:spcAft>
                <a:spcPts val="600"/>
              </a:spcAft>
            </a:pPr>
            <a:r>
              <a:rPr lang="nl-BE" sz="1200">
                <a:solidFill>
                  <a:schemeClr val="bg1"/>
                </a:solidFill>
              </a:rPr>
              <a:t>Verslag vragen en antwoorden informatiesessie</a:t>
            </a:r>
          </a:p>
          <a:p>
            <a:r>
              <a:rPr lang="nl-BE" sz="1200">
                <a:solidFill>
                  <a:schemeClr val="bg1"/>
                </a:solidFill>
              </a:rPr>
              <a:t>	- transparant op website (geanonimiseerd)</a:t>
            </a:r>
          </a:p>
          <a:p>
            <a:r>
              <a:rPr lang="nl-BE" sz="1200">
                <a:solidFill>
                  <a:schemeClr val="bg1"/>
                </a:solidFill>
              </a:rPr>
              <a:t>	- vragen zijn mogelijk tot 7 dagen voor deadline aanvraag (6 jan ‘25) </a:t>
            </a:r>
            <a:endParaRPr lang="nl-BE"/>
          </a:p>
        </p:txBody>
      </p:sp>
      <p:sp>
        <p:nvSpPr>
          <p:cNvPr id="4" name="Tijdelijke aanduiding voor dianummer 3">
            <a:extLst>
              <a:ext uri="{FF2B5EF4-FFF2-40B4-BE49-F238E27FC236}">
                <a16:creationId xmlns:a16="http://schemas.microsoft.com/office/drawing/2014/main" id="{073E328E-D2A8-1FCA-4E56-48267673BFA4}"/>
              </a:ext>
            </a:extLst>
          </p:cNvPr>
          <p:cNvSpPr>
            <a:spLocks noGrp="1"/>
          </p:cNvSpPr>
          <p:nvPr>
            <p:ph type="sldNum" sz="quarter" idx="5"/>
          </p:nvPr>
        </p:nvSpPr>
        <p:spPr/>
        <p:txBody>
          <a:bodyPr/>
          <a:lstStyle/>
          <a:p>
            <a:fld id="{2D1F41C5-4C6D-D94D-B198-22EA072390B8}" type="slidenum">
              <a:rPr lang="nl-BE" smtClean="0"/>
              <a:t>25</a:t>
            </a:fld>
            <a:endParaRPr lang="nl-BE"/>
          </a:p>
        </p:txBody>
      </p:sp>
    </p:spTree>
    <p:extLst>
      <p:ext uri="{BB962C8B-B14F-4D97-AF65-F5344CB8AC3E}">
        <p14:creationId xmlns:p14="http://schemas.microsoft.com/office/powerpoint/2010/main" val="15003234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701AF-D092-BC2C-3835-B8EDDBA8C63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4B85337-FC82-CC5C-A971-30B11611712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EC8DB8C-BEDF-A7E4-12CD-B71434E74202}"/>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5944896B-E79D-2641-DE82-0836850B8B11}"/>
              </a:ext>
            </a:extLst>
          </p:cNvPr>
          <p:cNvSpPr>
            <a:spLocks noGrp="1"/>
          </p:cNvSpPr>
          <p:nvPr>
            <p:ph type="sldNum" sz="quarter" idx="5"/>
          </p:nvPr>
        </p:nvSpPr>
        <p:spPr/>
        <p:txBody>
          <a:bodyPr/>
          <a:lstStyle/>
          <a:p>
            <a:fld id="{2D1F41C5-4C6D-D94D-B198-22EA072390B8}" type="slidenum">
              <a:rPr lang="nl-BE" smtClean="0"/>
              <a:t>26</a:t>
            </a:fld>
            <a:endParaRPr lang="nl-BE"/>
          </a:p>
        </p:txBody>
      </p:sp>
    </p:spTree>
    <p:extLst>
      <p:ext uri="{BB962C8B-B14F-4D97-AF65-F5344CB8AC3E}">
        <p14:creationId xmlns:p14="http://schemas.microsoft.com/office/powerpoint/2010/main" val="362574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Q&amp;A: vragen die tijdens de presentatie opkomen, noteer je in de chat. Deze bundelen we aan het einde van de uitleg en proberen dan alle vragen te beantwoorden. Verslag van de Q&amp;A wordt, samen met deze presentatie, toegevoegd aan de oproeppagina van de implementatieprojecten</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3</a:t>
            </a:fld>
            <a:endParaRPr lang="nl-BE"/>
          </a:p>
        </p:txBody>
      </p:sp>
    </p:spTree>
    <p:extLst>
      <p:ext uri="{BB962C8B-B14F-4D97-AF65-F5344CB8AC3E}">
        <p14:creationId xmlns:p14="http://schemas.microsoft.com/office/powerpoint/2010/main" val="220728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4</a:t>
            </a:fld>
            <a:endParaRPr lang="nl-BE"/>
          </a:p>
        </p:txBody>
      </p:sp>
    </p:spTree>
    <p:extLst>
      <p:ext uri="{BB962C8B-B14F-4D97-AF65-F5344CB8AC3E}">
        <p14:creationId xmlns:p14="http://schemas.microsoft.com/office/powerpoint/2010/main" val="2458023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Leerpunt heeft als doel kennis over effectieve didactiek uit wetenschappelijk onderzoek te ontsluiten om zo de kwaliteit van het Vlaamse onderwijs te verbeteren. </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Deze oproep sluit daarbij aan en wil een impuls bieden aan schoolteams en onderwijsprofessionals om zich te professionaliseren in het </a:t>
            </a:r>
            <a:r>
              <a:rPr lang="nl-BE" sz="1800" b="1"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b="1"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 </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Leraren versterken zich in hun</a:t>
            </a:r>
            <a:r>
              <a:rPr lang="nl-NL"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pedagogisch-didactisch handelen en verhogen </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daardoor de impact op het leren van hun leerlingen. </a:t>
            </a:r>
          </a:p>
          <a:p>
            <a:pPr algn="just">
              <a:lnSpc>
                <a:spcPct val="107000"/>
              </a:lnSpc>
              <a:spcAft>
                <a:spcPts val="600"/>
              </a:spcAft>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Concreet zet Leerpunt in op het ontwikkelen en uitbreiden van een onderbouwde didactische kennisbasis waar je als onderwijsprofessional terecht kan met vragen over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 Leerpunt werkt hiervoor samen met collega’s uit het Verenigd Koninkrijk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Education</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Endowment</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Foundation, EEF) en Nederland (Nationaal Regieorgaan Onderwijsonderzoek, NRO) en hertaalt de door hen ontwikkelde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toolkits</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en leidraden naar de eigen Vlaamse context om vervolgens aan te vullen met eigen leidraden, Vlaams onderzoek, valorisatieproducten en praktijkverhalen. De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toolkits</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‘leren en lesgeven’ en ‘leren en ontwikkeling bij kleuters’ zijn terug te vinden op de website. Leerpunt maakt op die manier zichtbaar wat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 kan betekenen voor de klas- en schoolpraktijk en hoe je je er als onderwijsprofessional in kan versterken.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Als je als schoolteam of als onderwijsprofessional op zoek gaat naar wat kan werken om het leren van je leerlingen te versterken, plaats je kennis uit wetenschappelijke literatuur en data naast de eigen praktijkkennis.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 start dus bij een reflectieve en onderzoekende houding. Dit houdt in dat je kritisch leert kijken naar het eigen handelen en je je bewust bent van de pedagogische visie, de eigen autonomie en de specifieke klas- en schoolcontext. Onderwijsbeleid en -praktijken die gebaseerd zijn op betrouwbare en gevalideerde informatie kunnen in die context een meer geïnformeerde leeromgeving helpen op te zetten en een brug slaan tussen theorie en praktijk om het pedagogisch-didactisch handelen van de leraren te versterken en zo het leren van alle leerlingen.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endParaRPr lang="nl-BE"/>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5</a:t>
            </a:fld>
            <a:endParaRPr lang="nl-BE"/>
          </a:p>
        </p:txBody>
      </p:sp>
    </p:spTree>
    <p:extLst>
      <p:ext uri="{BB962C8B-B14F-4D97-AF65-F5344CB8AC3E}">
        <p14:creationId xmlns:p14="http://schemas.microsoft.com/office/powerpoint/2010/main" val="3029419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A88D2-B9C9-1A12-B7BE-748A6182DB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CD638D8-FA6E-BDD7-7902-9F15F7A01EA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A9CD038-B4F9-0B1B-3BE6-9506029ABB66}"/>
              </a:ext>
            </a:extLst>
          </p:cNvPr>
          <p:cNvSpPr>
            <a:spLocks noGrp="1"/>
          </p:cNvSpPr>
          <p:nvPr>
            <p:ph type="body" idx="1"/>
          </p:nvPr>
        </p:nvSpPr>
        <p:spPr/>
        <p:txBody>
          <a:bodyPr/>
          <a:lstStyle/>
          <a:p>
            <a:pPr marL="0" indent="0" algn="just">
              <a:buNone/>
            </a:pPr>
            <a:r>
              <a:rPr lang="nl-BE">
                <a:latin typeface="Krub" panose="00000500000000000000" pitchFamily="2" charset="-34"/>
                <a:cs typeface="Krub" panose="00000500000000000000" pitchFamily="2" charset="-34"/>
              </a:rPr>
              <a:t>Bij de oprichting kreeg Leerpunt van de Vlaamse regering concrete doelstellingen opgelegd:</a:t>
            </a:r>
          </a:p>
          <a:p>
            <a:pPr algn="just">
              <a:buFont typeface="Arial" panose="020B0604020202020204" pitchFamily="34" charset="0"/>
              <a:buChar char="•"/>
            </a:pPr>
            <a:r>
              <a:rPr lang="nl-BE" b="1">
                <a:latin typeface="Krub" panose="00000500000000000000" pitchFamily="2" charset="-34"/>
                <a:cs typeface="Krub" panose="00000500000000000000" pitchFamily="2" charset="-34"/>
              </a:rPr>
              <a:t>Ontwikkelen</a:t>
            </a:r>
            <a:r>
              <a:rPr lang="nl-BE">
                <a:latin typeface="Krub" panose="00000500000000000000" pitchFamily="2" charset="-34"/>
                <a:cs typeface="Krub" panose="00000500000000000000" pitchFamily="2" charset="-34"/>
              </a:rPr>
              <a:t> van een onafhankelijke, toegankelijke en wetenschappelijk onderbouwde </a:t>
            </a:r>
            <a:r>
              <a:rPr lang="nl-BE" b="1">
                <a:latin typeface="Krub" panose="00000500000000000000" pitchFamily="2" charset="-34"/>
                <a:cs typeface="Krub" panose="00000500000000000000" pitchFamily="2" charset="-34"/>
              </a:rPr>
              <a:t>kennisbasis</a:t>
            </a:r>
            <a:r>
              <a:rPr lang="nl-BE">
                <a:latin typeface="Krub" panose="00000500000000000000" pitchFamily="2" charset="-34"/>
                <a:cs typeface="Krub" panose="00000500000000000000" pitchFamily="2" charset="-34"/>
              </a:rPr>
              <a:t> over wat werkt op het vlak van didactisch handelen, rekening houdende met diverse contexten en leermiddelen;</a:t>
            </a:r>
          </a:p>
          <a:p>
            <a:pPr algn="just">
              <a:buFont typeface="Arial" panose="020B0604020202020204" pitchFamily="34" charset="0"/>
              <a:buChar char="•"/>
            </a:pPr>
            <a:r>
              <a:rPr lang="nl-BE" b="1">
                <a:latin typeface="Krub" panose="00000500000000000000" pitchFamily="2" charset="-34"/>
                <a:cs typeface="Krub" panose="00000500000000000000" pitchFamily="2" charset="-34"/>
              </a:rPr>
              <a:t>Vertalen</a:t>
            </a:r>
            <a:r>
              <a:rPr lang="nl-BE">
                <a:latin typeface="Krub" panose="00000500000000000000" pitchFamily="2" charset="-34"/>
                <a:cs typeface="Krub" panose="00000500000000000000" pitchFamily="2" charset="-34"/>
              </a:rPr>
              <a:t> van deze kennisbasis naar de Vlaamse klas- en schoolpraktijk om leraren te ondersteunen in hun dagelijkse klaspraktijk;</a:t>
            </a:r>
          </a:p>
          <a:p>
            <a:pPr algn="just">
              <a:buFont typeface="Arial" panose="020B0604020202020204" pitchFamily="34" charset="0"/>
              <a:buChar char="•"/>
            </a:pPr>
            <a:r>
              <a:rPr lang="nl-BE">
                <a:latin typeface="Krub" panose="00000500000000000000" pitchFamily="2" charset="-34"/>
                <a:cs typeface="Krub" panose="00000500000000000000" pitchFamily="2" charset="-34"/>
              </a:rPr>
              <a:t>Gericht en helder </a:t>
            </a:r>
            <a:r>
              <a:rPr lang="nl-BE" b="1">
                <a:latin typeface="Krub" panose="00000500000000000000" pitchFamily="2" charset="-34"/>
                <a:cs typeface="Krub" panose="00000500000000000000" pitchFamily="2" charset="-34"/>
              </a:rPr>
              <a:t>communiceren, verspreiden en valoriseren van de kennis</a:t>
            </a:r>
            <a:r>
              <a:rPr lang="nl-BE">
                <a:latin typeface="Krub" panose="00000500000000000000" pitchFamily="2" charset="-34"/>
                <a:cs typeface="Krub" panose="00000500000000000000" pitchFamily="2" charset="-34"/>
              </a:rPr>
              <a:t>;</a:t>
            </a:r>
          </a:p>
          <a:p>
            <a:pPr algn="just">
              <a:buFont typeface="Arial" panose="020B0604020202020204" pitchFamily="34" charset="0"/>
              <a:buChar char="•"/>
            </a:pPr>
            <a:r>
              <a:rPr lang="nl-BE" b="1">
                <a:latin typeface="Krub" panose="00000500000000000000" pitchFamily="2" charset="-34"/>
                <a:cs typeface="Krub" panose="00000500000000000000" pitchFamily="2" charset="-34"/>
              </a:rPr>
              <a:t>Ondersteunen en stimuleren van het gebruik van deze kennis </a:t>
            </a:r>
            <a:r>
              <a:rPr lang="nl-BE">
                <a:latin typeface="Krub" panose="00000500000000000000" pitchFamily="2" charset="-34"/>
                <a:cs typeface="Krub" panose="00000500000000000000" pitchFamily="2" charset="-34"/>
              </a:rPr>
              <a:t>door leraren(teams) in de dagelijkse klas- en schoolpraktijk, met respect voor de eigen pedagogische projecten en met expliciete aandacht voor het versterken van het reflecterend en onderzoekend handelen van de leraren.</a:t>
            </a:r>
          </a:p>
          <a:p>
            <a:endParaRPr lang="nl-BE"/>
          </a:p>
        </p:txBody>
      </p:sp>
      <p:sp>
        <p:nvSpPr>
          <p:cNvPr id="4" name="Tijdelijke aanduiding voor dianummer 3">
            <a:extLst>
              <a:ext uri="{FF2B5EF4-FFF2-40B4-BE49-F238E27FC236}">
                <a16:creationId xmlns:a16="http://schemas.microsoft.com/office/drawing/2014/main" id="{5F0A9387-99E6-2E1B-6475-BD31FAB76434}"/>
              </a:ext>
            </a:extLst>
          </p:cNvPr>
          <p:cNvSpPr>
            <a:spLocks noGrp="1"/>
          </p:cNvSpPr>
          <p:nvPr>
            <p:ph type="sldNum" sz="quarter" idx="5"/>
          </p:nvPr>
        </p:nvSpPr>
        <p:spPr/>
        <p:txBody>
          <a:bodyPr/>
          <a:lstStyle/>
          <a:p>
            <a:fld id="{2D1F41C5-4C6D-D94D-B198-22EA072390B8}" type="slidenum">
              <a:rPr lang="nl-BE" smtClean="0"/>
              <a:t>6</a:t>
            </a:fld>
            <a:endParaRPr lang="nl-BE"/>
          </a:p>
        </p:txBody>
      </p:sp>
    </p:spTree>
    <p:extLst>
      <p:ext uri="{BB962C8B-B14F-4D97-AF65-F5344CB8AC3E}">
        <p14:creationId xmlns:p14="http://schemas.microsoft.com/office/powerpoint/2010/main" val="868213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7</a:t>
            </a:fld>
            <a:endParaRPr lang="nl-BE"/>
          </a:p>
        </p:txBody>
      </p:sp>
    </p:spTree>
    <p:extLst>
      <p:ext uri="{BB962C8B-B14F-4D97-AF65-F5344CB8AC3E}">
        <p14:creationId xmlns:p14="http://schemas.microsoft.com/office/powerpoint/2010/main" val="2249753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oproep heeft als doel ervoor te zorgen dat je als onderwijsprofessional of schoolteam gebruik leert te maken van wetenschappelijke kennis en data om het eigen didactisch handelen te onderbouwen en zo het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evidence-informed</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werken in de klas- en schoolpraktijk te versterken. </a:t>
            </a:r>
          </a:p>
          <a:p>
            <a:pPr algn="just">
              <a:lnSpc>
                <a:spcPct val="107000"/>
              </a:lnSpc>
              <a:spcAft>
                <a:spcPts val="600"/>
              </a:spcAft>
            </a:pPr>
            <a:endPar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6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Met de oproep kunnen hiertoe de nodige professionaliserings- en/of begeleidingstrajecten worden uitgewerkt en aangeboden. Er wordt daarbij gefocust op een duurzame implementatie over meerdere jaren heen met aandacht voor voldoende disseminatie. </a:t>
            </a:r>
          </a:p>
          <a:p>
            <a:pPr algn="just">
              <a:lnSpc>
                <a:spcPct val="107000"/>
              </a:lnSpc>
              <a:spcAft>
                <a:spcPts val="600"/>
              </a:spcAft>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Het traject kan voortbouwen op een bestaand initiatief of nieuw ingericht worden. De thema’s uit de </a:t>
            </a:r>
            <a:r>
              <a:rPr lang="nl-BE" sz="1800" kern="100" err="1">
                <a:solidFill>
                  <a:srgbClr val="000000"/>
                </a:solidFill>
                <a:effectLst/>
                <a:latin typeface="Krub" panose="00000500000000000000" pitchFamily="2" charset="-34"/>
                <a:ea typeface="Calibri" panose="020F0502020204030204" pitchFamily="34" charset="0"/>
                <a:cs typeface="Krub" panose="00000500000000000000" pitchFamily="2" charset="-34"/>
              </a:rPr>
              <a:t>toolkits</a:t>
            </a: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 en leidraden van Leerpunt, EEF en NRO kunnen ondersteunen en eventueel het vertrekpunt vormen. Het wordt gewaardeerd als er linken zijn.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Niet voor tijdens presentatie, wel voorbeelden moesten er vragen zijn: </a:t>
            </a:r>
          </a:p>
          <a:p>
            <a:pPr algn="just">
              <a:lnSpc>
                <a:spcPct val="107000"/>
              </a:lnSpc>
              <a:spcAft>
                <a:spcPts val="800"/>
              </a:spcAft>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Enkele voorbeelden van mogelijke professionaliserings- of begeleidingstrajecten: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342900" lvl="0" indent="-342900" algn="just">
              <a:lnSpc>
                <a:spcPct val="107000"/>
              </a:lnSpc>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team wil je de eigen werking in vraag leren stellen en je versterken binnen het thema ‘</a:t>
            </a:r>
            <a:r>
              <a:rPr lang="nl-BE" sz="1800" u="sng"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3"/>
              </a:rPr>
              <a:t>Ouderbetrokkenheid’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uit de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toolkit</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‘Leren en lesgeven’ van EEF. De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toolkit</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biedt ondersteuning, tips en tricks die je naast de eigen werking legt om van daaruit bij te sturen, interventies te onderbouwen en het kritisch handelen te implementeren;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directie wil je samen met je team werk maken van het implementeren van de leidraad ‘</a:t>
            </a:r>
            <a:r>
              <a:rPr lang="nl-BE" sz="1800" u="sng"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4"/>
              </a:rPr>
              <a:t>Onderwijs vanuit hoge verwachtingen</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van NRO. Dit kan bijvoorbeeld met een focus op de leerlingen uit de richtingen met finaliteit arbeidsmarkt of duaal leren;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lid van de vakgroep wetenschappen wil je je inhoudelijk versterken en kies je met je collega’s voor de implementatie van het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Guidance</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Report ‘</a:t>
            </a:r>
            <a:r>
              <a:rPr lang="nl-BE" sz="1800" u="sng" kern="100" err="1">
                <a:solidFill>
                  <a:srgbClr val="0563C1"/>
                </a:solidFill>
                <a:effectLst/>
                <a:latin typeface="Krub" panose="00000500000000000000" pitchFamily="2" charset="-34"/>
                <a:ea typeface="Calibri" panose="020F0502020204030204" pitchFamily="34" charset="0"/>
                <a:cs typeface="Arial" panose="020B0604020202020204" pitchFamily="34" charset="0"/>
                <a:hlinkClick r:id="rId5"/>
              </a:rPr>
              <a:t>Improving</a:t>
            </a:r>
            <a:r>
              <a:rPr lang="nl-BE" sz="1800" u="sng"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5"/>
              </a:rPr>
              <a:t> </a:t>
            </a:r>
            <a:r>
              <a:rPr lang="nl-BE" sz="1800" u="sng" kern="100" err="1">
                <a:solidFill>
                  <a:srgbClr val="0563C1"/>
                </a:solidFill>
                <a:effectLst/>
                <a:latin typeface="Krub" panose="00000500000000000000" pitchFamily="2" charset="-34"/>
                <a:ea typeface="Calibri" panose="020F0502020204030204" pitchFamily="34" charset="0"/>
                <a:cs typeface="Arial" panose="020B0604020202020204" pitchFamily="34" charset="0"/>
                <a:hlinkClick r:id="rId5"/>
              </a:rPr>
              <a:t>Secondary</a:t>
            </a:r>
            <a:r>
              <a:rPr lang="nl-BE" sz="1800" u="sng"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5"/>
              </a:rPr>
              <a:t> </a:t>
            </a:r>
            <a:r>
              <a:rPr lang="nl-BE" sz="1800" u="sng" kern="100" err="1">
                <a:solidFill>
                  <a:srgbClr val="0563C1"/>
                </a:solidFill>
                <a:effectLst/>
                <a:latin typeface="Krub" panose="00000500000000000000" pitchFamily="2" charset="-34"/>
                <a:ea typeface="Calibri" panose="020F0502020204030204" pitchFamily="34" charset="0"/>
                <a:cs typeface="Arial" panose="020B0604020202020204" pitchFamily="34" charset="0"/>
                <a:hlinkClick r:id="rId5"/>
              </a:rPr>
              <a:t>Science</a:t>
            </a:r>
            <a:r>
              <a:rPr lang="nl-BE" sz="1800" u="sng" kern="100">
                <a:solidFill>
                  <a:srgbClr val="0563C1"/>
                </a:solidFill>
                <a:effectLst/>
                <a:latin typeface="Krub" panose="00000500000000000000" pitchFamily="2" charset="-34"/>
                <a:ea typeface="Calibri" panose="020F0502020204030204" pitchFamily="34" charset="0"/>
                <a:cs typeface="Arial" panose="020B0604020202020204" pitchFamily="34" charset="0"/>
                <a:hlinkClick r:id="rId5"/>
              </a:rPr>
              <a:t>’</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Met de leidraad als startpunt versterken jullie je in het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in de klaspraktijk;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medewerker van een kennisinstelling wil je je eigen expertise over beginnende geletterdheid binnenbrengen bij kleuterteams. Je spreekt enkele scholen aan die hierin zoekend zijn en gaat een samenwerking aan om hen erin te versterken;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leraar voel je de nood om deel te nemen aan een professionele leergemeenschap rond een bepaalde inhoud om je te versterken in het </a:t>
            </a:r>
            <a:r>
              <a:rPr lang="nl-BE" sz="1800" kern="100" err="1">
                <a:solidFill>
                  <a:srgbClr val="000000"/>
                </a:solidFill>
                <a:effectLst/>
                <a:latin typeface="Krub" panose="00000500000000000000" pitchFamily="2" charset="-34"/>
                <a:ea typeface="Calibri" panose="020F0502020204030204" pitchFamily="34" charset="0"/>
                <a:cs typeface="Arial" panose="020B0604020202020204" pitchFamily="34" charset="0"/>
              </a:rPr>
              <a:t>evidence-informed</a:t>
            </a: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werken. Je spreekt een begeleidende dienst aan om je te ondersteunen en dit samen op te zetten;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als lid van het beleidsteam loop je vast in het analyseren en correct interpreteren van data in functie van kwaliteitsvolle schoolontwikkeling. Je zoekt contact met een kennisinstelling of begeleidende dienst die de nodige expertise bezit om je te versterken via een professionaliseringstraject op maat;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Krub" panose="00000500000000000000" pitchFamily="2" charset="-34"/>
              <a:buChar char="-"/>
            </a:pPr>
            <a:r>
              <a:rPr lang="nl-BE" sz="1800" kern="100">
                <a:solidFill>
                  <a:srgbClr val="000000"/>
                </a:solidFill>
                <a:effectLst/>
                <a:latin typeface="Krub" panose="00000500000000000000" pitchFamily="2" charset="-34"/>
                <a:ea typeface="Calibri" panose="020F0502020204030204" pitchFamily="34" charset="0"/>
                <a:cs typeface="Arial" panose="020B0604020202020204" pitchFamily="34" charset="0"/>
              </a:rPr>
              <a:t>… </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lang="nl-BE" sz="1800" b="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gn="just">
              <a:lnSpc>
                <a:spcPct val="107000"/>
              </a:lnSpc>
              <a:spcAft>
                <a:spcPts val="800"/>
              </a:spcAft>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8</a:t>
            </a:fld>
            <a:endParaRPr lang="nl-BE"/>
          </a:p>
        </p:txBody>
      </p:sp>
    </p:spTree>
    <p:extLst>
      <p:ext uri="{BB962C8B-B14F-4D97-AF65-F5344CB8AC3E}">
        <p14:creationId xmlns:p14="http://schemas.microsoft.com/office/powerpoint/2010/main" val="3165170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oproep richt zich tot medewerkers van Vlaamse onderwijs- en kennisinstellingen en van pedagogische begeleidings- en ondersteunende diensten. Ook als schoolontwikkelaar, directie, beleidsondersteuner, lid van een vak- en/of werkgroep, leraar of iemand dicht bij de onderwijspraktijk, kom je in aanmerking. Leerpunt kiest er bewust voor om de doelgroep breed te houden en wil op die manier op een laagdrempelige manier de mogelijkheid bieden om op de oproep in te tekenen. </a:t>
            </a:r>
          </a:p>
          <a:p>
            <a:endParaRPr lang="nl-BE"/>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kern="100">
                <a:solidFill>
                  <a:srgbClr val="000000"/>
                </a:solidFill>
                <a:effectLst/>
                <a:latin typeface="Krub" panose="00000500000000000000" pitchFamily="2" charset="-34"/>
                <a:ea typeface="Calibri" panose="020F0502020204030204" pitchFamily="34" charset="0"/>
                <a:cs typeface="Krub" panose="00000500000000000000" pitchFamily="2" charset="-34"/>
              </a:rPr>
              <a:t>De oproep biedt de nodige openheid om professionaliserings- en begeleidingstrajecten divers te kunnen aanpakken en te richten op de noden van het team of de onderwijsprofessional. Het richt zich hierbij op het leerplicht- en/of kleuteronderwijs, alle leerwegen binnen het buitengewoon en het regulier onderwijs worden meegerekend.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9</a:t>
            </a:fld>
            <a:endParaRPr lang="nl-BE"/>
          </a:p>
        </p:txBody>
      </p:sp>
    </p:spTree>
    <p:extLst>
      <p:ext uri="{BB962C8B-B14F-4D97-AF65-F5344CB8AC3E}">
        <p14:creationId xmlns:p14="http://schemas.microsoft.com/office/powerpoint/2010/main" val="34760977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pagina">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A9593042-A27C-ECFC-BCEA-7D7047507F38}"/>
              </a:ext>
            </a:extLst>
          </p:cNvPr>
          <p:cNvSpPr/>
          <p:nvPr userDrawn="1"/>
        </p:nvSpPr>
        <p:spPr>
          <a:xfrm>
            <a:off x="-2301" y="0"/>
            <a:ext cx="12194301"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5" name="Afbeelding 4">
            <a:extLst>
              <a:ext uri="{FF2B5EF4-FFF2-40B4-BE49-F238E27FC236}">
                <a16:creationId xmlns:a16="http://schemas.microsoft.com/office/drawing/2014/main" id="{D45E84B9-9A9D-0726-8FC7-A5B3F009064F}"/>
              </a:ext>
            </a:extLst>
          </p:cNvPr>
          <p:cNvPicPr>
            <a:picLocks noChangeAspect="1"/>
          </p:cNvPicPr>
          <p:nvPr userDrawn="1"/>
        </p:nvPicPr>
        <p:blipFill rotWithShape="1">
          <a:blip r:embed="rId2"/>
          <a:srcRect b="50000"/>
          <a:stretch/>
        </p:blipFill>
        <p:spPr>
          <a:xfrm flipH="1">
            <a:off x="-1152" y="0"/>
            <a:ext cx="12192000" cy="3429000"/>
          </a:xfrm>
          <a:prstGeom prst="rect">
            <a:avLst/>
          </a:prstGeom>
        </p:spPr>
      </p:pic>
      <p:sp>
        <p:nvSpPr>
          <p:cNvPr id="2" name="Titel 1">
            <a:extLst>
              <a:ext uri="{FF2B5EF4-FFF2-40B4-BE49-F238E27FC236}">
                <a16:creationId xmlns:a16="http://schemas.microsoft.com/office/drawing/2014/main" id="{62AD10D9-EC11-0594-A6A1-F3761F165B52}"/>
              </a:ext>
            </a:extLst>
          </p:cNvPr>
          <p:cNvSpPr>
            <a:spLocks noGrp="1"/>
          </p:cNvSpPr>
          <p:nvPr>
            <p:ph type="ctrTitle"/>
          </p:nvPr>
        </p:nvSpPr>
        <p:spPr>
          <a:xfrm>
            <a:off x="-2301" y="2758248"/>
            <a:ext cx="12194301" cy="1092048"/>
          </a:xfrm>
        </p:spPr>
        <p:txBody>
          <a:bodyPr anchor="b">
            <a:normAutofit/>
          </a:bodyPr>
          <a:lstStyle>
            <a:lvl1pPr algn="ctr">
              <a:defRPr sz="5000">
                <a:solidFill>
                  <a:srgbClr val="262052"/>
                </a:solidFill>
              </a:defRPr>
            </a:lvl1pPr>
          </a:lstStyle>
          <a:p>
            <a:r>
              <a:rPr lang="nl-NL"/>
              <a:t>Klik om stijl te bewerken</a:t>
            </a:r>
            <a:endParaRPr lang="nl-BE"/>
          </a:p>
        </p:txBody>
      </p:sp>
      <p:sp>
        <p:nvSpPr>
          <p:cNvPr id="3" name="Ondertitel 2">
            <a:extLst>
              <a:ext uri="{FF2B5EF4-FFF2-40B4-BE49-F238E27FC236}">
                <a16:creationId xmlns:a16="http://schemas.microsoft.com/office/drawing/2014/main" id="{5C74C9B1-137E-04D5-D15F-8AFF532A7F90}"/>
              </a:ext>
            </a:extLst>
          </p:cNvPr>
          <p:cNvSpPr>
            <a:spLocks noGrp="1"/>
          </p:cNvSpPr>
          <p:nvPr>
            <p:ph type="subTitle" idx="1"/>
          </p:nvPr>
        </p:nvSpPr>
        <p:spPr>
          <a:xfrm>
            <a:off x="0" y="4060939"/>
            <a:ext cx="12191999" cy="1655762"/>
          </a:xfrm>
        </p:spPr>
        <p:txBody>
          <a:bodyPr>
            <a:normAutofit/>
          </a:bodyPr>
          <a:lstStyle>
            <a:lvl1pPr marL="0" indent="0" algn="ctr">
              <a:buNone/>
              <a:defRPr sz="2500" b="1" i="0">
                <a:solidFill>
                  <a:srgbClr val="C41873"/>
                </a:solidFill>
                <a:latin typeface="Krub Medium" pitchFamily="2" charset="-34"/>
                <a:cs typeface="Krub Medium" pitchFamily="2" charset="-34"/>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pic>
        <p:nvPicPr>
          <p:cNvPr id="9" name="Afbeelding 8">
            <a:extLst>
              <a:ext uri="{FF2B5EF4-FFF2-40B4-BE49-F238E27FC236}">
                <a16:creationId xmlns:a16="http://schemas.microsoft.com/office/drawing/2014/main" id="{4943563F-1E77-638A-AE6E-BB3DCF219B47}"/>
              </a:ext>
            </a:extLst>
          </p:cNvPr>
          <p:cNvPicPr>
            <a:picLocks noChangeAspect="1"/>
          </p:cNvPicPr>
          <p:nvPr userDrawn="1"/>
        </p:nvPicPr>
        <p:blipFill rotWithShape="1">
          <a:blip r:embed="rId3"/>
          <a:srcRect t="28510" b="26036"/>
          <a:stretch/>
        </p:blipFill>
        <p:spPr>
          <a:xfrm>
            <a:off x="4272679" y="635324"/>
            <a:ext cx="3642772" cy="1655762"/>
          </a:xfrm>
          <a:prstGeom prst="rect">
            <a:avLst/>
          </a:prstGeom>
        </p:spPr>
      </p:pic>
      <p:pic>
        <p:nvPicPr>
          <p:cNvPr id="4" name="Afbeelding 3">
            <a:extLst>
              <a:ext uri="{FF2B5EF4-FFF2-40B4-BE49-F238E27FC236}">
                <a16:creationId xmlns:a16="http://schemas.microsoft.com/office/drawing/2014/main" id="{0B9B559E-51F9-7C36-10B5-079A9E558974}"/>
              </a:ext>
            </a:extLst>
          </p:cNvPr>
          <p:cNvPicPr>
            <a:picLocks noChangeAspect="1"/>
          </p:cNvPicPr>
          <p:nvPr userDrawn="1"/>
        </p:nvPicPr>
        <p:blipFill rotWithShape="1">
          <a:blip r:embed="rId2"/>
          <a:srcRect t="52609" b="25230"/>
          <a:stretch/>
        </p:blipFill>
        <p:spPr>
          <a:xfrm flipH="1">
            <a:off x="0" y="5338274"/>
            <a:ext cx="12192000" cy="1519726"/>
          </a:xfrm>
          <a:prstGeom prst="rect">
            <a:avLst/>
          </a:prstGeom>
        </p:spPr>
      </p:pic>
    </p:spTree>
    <p:extLst>
      <p:ext uri="{BB962C8B-B14F-4D97-AF65-F5344CB8AC3E}">
        <p14:creationId xmlns:p14="http://schemas.microsoft.com/office/powerpoint/2010/main" val="276178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tekst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03128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tekst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6541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kst paar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99401C48-C1B4-E001-6042-D172B9EAB61C}"/>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95C79417-7237-07A4-C086-E82AF1C5F35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070F9069-918D-A1B8-AA7B-38A1D5A4BAB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F9D97B1E-4143-C5CB-389C-DF5F090B4B37}"/>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inhoud 2">
            <a:extLst>
              <a:ext uri="{FF2B5EF4-FFF2-40B4-BE49-F238E27FC236}">
                <a16:creationId xmlns:a16="http://schemas.microsoft.com/office/drawing/2014/main" id="{86D7DE48-493B-BCF2-B638-17B3DDCF7DCB}"/>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17896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tekst roo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0652CE58-F191-266E-066F-E80D8EE2DC18}"/>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inhoud 2">
            <a:extLst>
              <a:ext uri="{FF2B5EF4-FFF2-40B4-BE49-F238E27FC236}">
                <a16:creationId xmlns:a16="http://schemas.microsoft.com/office/drawing/2014/main" id="{C8CEBC5C-9120-957A-EE84-0F1789B48817}"/>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615132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246958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81671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beeld tekst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522A10A-8503-156E-6C5C-D592E0A12C97}"/>
              </a:ext>
            </a:extLst>
          </p:cNvPr>
          <p:cNvPicPr>
            <a:picLocks noChangeAspect="1"/>
          </p:cNvPicPr>
          <p:nvPr userDrawn="1"/>
        </p:nvPicPr>
        <p:blipFill>
          <a:blip r:embed="rId2"/>
          <a:srcRect/>
          <a:stretch/>
        </p:blipFill>
        <p:spPr>
          <a:xfrm>
            <a:off x="8426" y="19277"/>
            <a:ext cx="12176760" cy="6849427"/>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5" name="Tijdelijke aanduiding voor afbeelding 4">
            <a:extLst>
              <a:ext uri="{FF2B5EF4-FFF2-40B4-BE49-F238E27FC236}">
                <a16:creationId xmlns:a16="http://schemas.microsoft.com/office/drawing/2014/main" id="{E3EA91DE-7536-A956-F5E3-CF5BF12E5742}"/>
              </a:ext>
            </a:extLst>
          </p:cNvPr>
          <p:cNvSpPr>
            <a:spLocks noGrp="1"/>
          </p:cNvSpPr>
          <p:nvPr>
            <p:ph type="pic" sz="quarter" idx="11"/>
          </p:nvPr>
        </p:nvSpPr>
        <p:spPr>
          <a:xfrm>
            <a:off x="929806" y="2030723"/>
            <a:ext cx="4901367" cy="4197040"/>
          </a:xfrm>
        </p:spPr>
        <p:txBody>
          <a:bodyPr/>
          <a:lstStyle/>
          <a:p>
            <a:endParaRPr lang="nl-BE"/>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777086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beeld tekst roos">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CD88D68-4C42-BB58-4D55-2D8A40C6B167}"/>
              </a:ext>
            </a:extLst>
          </p:cNvPr>
          <p:cNvSpPr>
            <a:spLocks noGrp="1"/>
          </p:cNvSpPr>
          <p:nvPr>
            <p:ph type="pic" sz="quarter" idx="11"/>
          </p:nvPr>
        </p:nvSpPr>
        <p:spPr>
          <a:xfrm>
            <a:off x="929806" y="2030723"/>
            <a:ext cx="4901367" cy="4197040"/>
          </a:xfrm>
        </p:spPr>
        <p:txBody>
          <a:bodyPr/>
          <a:lstStyle/>
          <a:p>
            <a:endParaRPr lang="nl-BE"/>
          </a:p>
        </p:txBody>
      </p:sp>
    </p:spTree>
    <p:extLst>
      <p:ext uri="{BB962C8B-B14F-4D97-AF65-F5344CB8AC3E}">
        <p14:creationId xmlns:p14="http://schemas.microsoft.com/office/powerpoint/2010/main" val="607920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beeld tekst groen">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01588A9E-F765-A880-2946-0698A76EBE82}"/>
              </a:ext>
            </a:extLst>
          </p:cNvPr>
          <p:cNvSpPr>
            <a:spLocks noGrp="1"/>
          </p:cNvSpPr>
          <p:nvPr>
            <p:ph type="pic" sz="quarter" idx="11"/>
          </p:nvPr>
        </p:nvSpPr>
        <p:spPr>
          <a:xfrm>
            <a:off x="929806" y="2030723"/>
            <a:ext cx="4901367" cy="4197040"/>
          </a:xfrm>
        </p:spPr>
        <p:txBody>
          <a:bodyPr/>
          <a:lstStyle/>
          <a:p>
            <a:endParaRPr lang="nl-BE"/>
          </a:p>
        </p:txBody>
      </p:sp>
    </p:spTree>
    <p:extLst>
      <p:ext uri="{BB962C8B-B14F-4D97-AF65-F5344CB8AC3E}">
        <p14:creationId xmlns:p14="http://schemas.microsoft.com/office/powerpoint/2010/main" val="1855868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beeld tekst blauw">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B32C371-68A4-B46B-72EB-114755E2AD35}"/>
              </a:ext>
            </a:extLst>
          </p:cNvPr>
          <p:cNvSpPr>
            <a:spLocks noGrp="1"/>
          </p:cNvSpPr>
          <p:nvPr>
            <p:ph type="pic" sz="quarter" idx="11"/>
          </p:nvPr>
        </p:nvSpPr>
        <p:spPr>
          <a:xfrm>
            <a:off x="929806" y="2030723"/>
            <a:ext cx="4901367" cy="4197040"/>
          </a:xfrm>
        </p:spPr>
        <p:txBody>
          <a:bodyPr/>
          <a:lstStyle/>
          <a:p>
            <a:endParaRPr lang="nl-BE"/>
          </a:p>
        </p:txBody>
      </p:sp>
    </p:spTree>
    <p:extLst>
      <p:ext uri="{BB962C8B-B14F-4D97-AF65-F5344CB8AC3E}">
        <p14:creationId xmlns:p14="http://schemas.microsoft.com/office/powerpoint/2010/main" val="174605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oofdstuk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7844948C-A970-44A2-41BD-47F9E6BEECB6}"/>
              </a:ext>
            </a:extLst>
          </p:cNvPr>
          <p:cNvPicPr>
            <a:picLocks noChangeAspect="1"/>
          </p:cNvPicPr>
          <p:nvPr userDrawn="1"/>
        </p:nvPicPr>
        <p:blipFill>
          <a:blip r:embed="rId2"/>
          <a:srcRect/>
          <a:stretch/>
        </p:blipFill>
        <p:spPr>
          <a:xfrm>
            <a:off x="-10803" y="0"/>
            <a:ext cx="12207256" cy="6866582"/>
          </a:xfrm>
          <a:prstGeom prst="rect">
            <a:avLst/>
          </a:prstGeom>
        </p:spPr>
      </p:pic>
      <p:sp>
        <p:nvSpPr>
          <p:cNvPr id="15" name="Titel 1">
            <a:extLst>
              <a:ext uri="{FF2B5EF4-FFF2-40B4-BE49-F238E27FC236}">
                <a16:creationId xmlns:a16="http://schemas.microsoft.com/office/drawing/2014/main" id="{29571C66-DC68-0D5B-6D4D-EA83B6C6CF4A}"/>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3" name="Afgeronde rechthoek 2">
            <a:extLst>
              <a:ext uri="{FF2B5EF4-FFF2-40B4-BE49-F238E27FC236}">
                <a16:creationId xmlns:a16="http://schemas.microsoft.com/office/drawing/2014/main" id="{1AD6936D-A4E2-748B-CAB7-45B8CA4D41BE}"/>
              </a:ext>
            </a:extLst>
          </p:cNvPr>
          <p:cNvSpPr/>
          <p:nvPr userDrawn="1"/>
        </p:nvSpPr>
        <p:spPr>
          <a:xfrm>
            <a:off x="948193" y="2564525"/>
            <a:ext cx="1357166" cy="102022"/>
          </a:xfrm>
          <a:prstGeom prst="round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3" name="Tijdelijke aanduiding voor datum 3">
            <a:extLst>
              <a:ext uri="{FF2B5EF4-FFF2-40B4-BE49-F238E27FC236}">
                <a16:creationId xmlns:a16="http://schemas.microsoft.com/office/drawing/2014/main" id="{C2FC4FBB-7F1C-61BC-7EA0-79CDDDF9D8F1}"/>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1/11/2024</a:t>
            </a:fld>
            <a:endParaRPr lang="nl-BE">
              <a:solidFill>
                <a:schemeClr val="bg1"/>
              </a:solidFill>
            </a:endParaRPr>
          </a:p>
        </p:txBody>
      </p:sp>
      <p:sp>
        <p:nvSpPr>
          <p:cNvPr id="2" name="Tijdelijke aanduiding voor datum 3">
            <a:extLst>
              <a:ext uri="{FF2B5EF4-FFF2-40B4-BE49-F238E27FC236}">
                <a16:creationId xmlns:a16="http://schemas.microsoft.com/office/drawing/2014/main" id="{F29005F0-6F3C-DE47-7309-57F18DA4C836}"/>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328899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tekst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3CA5C1D-D393-622D-5F73-A547D67CED3C}"/>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3" name="Tijdelijke aanduiding voor afbeelding 4">
            <a:extLst>
              <a:ext uri="{FF2B5EF4-FFF2-40B4-BE49-F238E27FC236}">
                <a16:creationId xmlns:a16="http://schemas.microsoft.com/office/drawing/2014/main" id="{FBF6855F-6CCF-3E64-716F-1B2DF6D38B16}"/>
              </a:ext>
            </a:extLst>
          </p:cNvPr>
          <p:cNvSpPr>
            <a:spLocks noGrp="1"/>
          </p:cNvSpPr>
          <p:nvPr>
            <p:ph type="pic" sz="quarter" idx="13"/>
          </p:nvPr>
        </p:nvSpPr>
        <p:spPr>
          <a:xfrm>
            <a:off x="6346671" y="2020495"/>
            <a:ext cx="4901367" cy="4212029"/>
          </a:xfrm>
        </p:spPr>
        <p:txBody>
          <a:bodyPr/>
          <a:lstStyle/>
          <a:p>
            <a:endParaRPr lang="nl-BE"/>
          </a:p>
        </p:txBody>
      </p:sp>
    </p:spTree>
    <p:extLst>
      <p:ext uri="{BB962C8B-B14F-4D97-AF65-F5344CB8AC3E}">
        <p14:creationId xmlns:p14="http://schemas.microsoft.com/office/powerpoint/2010/main" val="345860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tekst beeld roos">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F141C5F5-E0C9-81EE-9B5B-30985EB3B163}"/>
              </a:ext>
            </a:extLst>
          </p:cNvPr>
          <p:cNvSpPr>
            <a:spLocks noGrp="1"/>
          </p:cNvSpPr>
          <p:nvPr>
            <p:ph type="pic" sz="quarter" idx="13"/>
          </p:nvPr>
        </p:nvSpPr>
        <p:spPr>
          <a:xfrm>
            <a:off x="6346671" y="2020495"/>
            <a:ext cx="4901367" cy="4212029"/>
          </a:xfrm>
        </p:spPr>
        <p:txBody>
          <a:bodyPr/>
          <a:lstStyle/>
          <a:p>
            <a:endParaRPr lang="nl-BE"/>
          </a:p>
        </p:txBody>
      </p:sp>
    </p:spTree>
    <p:extLst>
      <p:ext uri="{BB962C8B-B14F-4D97-AF65-F5344CB8AC3E}">
        <p14:creationId xmlns:p14="http://schemas.microsoft.com/office/powerpoint/2010/main" val="164099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tekst beeld groen">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A83D31B-F7D7-0240-E993-EC5A25839FBC}"/>
              </a:ext>
            </a:extLst>
          </p:cNvPr>
          <p:cNvSpPr>
            <a:spLocks noGrp="1"/>
          </p:cNvSpPr>
          <p:nvPr>
            <p:ph type="pic" sz="quarter" idx="13"/>
          </p:nvPr>
        </p:nvSpPr>
        <p:spPr>
          <a:xfrm>
            <a:off x="6346671" y="2020495"/>
            <a:ext cx="4901367" cy="4212029"/>
          </a:xfrm>
        </p:spPr>
        <p:txBody>
          <a:bodyPr/>
          <a:lstStyle/>
          <a:p>
            <a:endParaRPr lang="nl-BE"/>
          </a:p>
        </p:txBody>
      </p:sp>
    </p:spTree>
    <p:extLst>
      <p:ext uri="{BB962C8B-B14F-4D97-AF65-F5344CB8AC3E}">
        <p14:creationId xmlns:p14="http://schemas.microsoft.com/office/powerpoint/2010/main" val="3204734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tekst beeld blauw">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89DED39-81C4-CE87-DED3-A62CD4A87216}"/>
              </a:ext>
            </a:extLst>
          </p:cNvPr>
          <p:cNvSpPr>
            <a:spLocks noGrp="1"/>
          </p:cNvSpPr>
          <p:nvPr>
            <p:ph type="pic" sz="quarter" idx="13"/>
          </p:nvPr>
        </p:nvSpPr>
        <p:spPr>
          <a:xfrm>
            <a:off x="6346671" y="2020495"/>
            <a:ext cx="4901367" cy="4212029"/>
          </a:xfrm>
        </p:spPr>
        <p:txBody>
          <a:bodyPr/>
          <a:lstStyle/>
          <a:p>
            <a:endParaRPr lang="nl-BE"/>
          </a:p>
        </p:txBody>
      </p:sp>
    </p:spTree>
    <p:extLst>
      <p:ext uri="{BB962C8B-B14F-4D97-AF65-F5344CB8AC3E}">
        <p14:creationId xmlns:p14="http://schemas.microsoft.com/office/powerpoint/2010/main" val="1435060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 tekst beeld 2 paar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AC520A0-CEA0-FA8B-00F4-569EEAF90B39}"/>
              </a:ext>
            </a:extLst>
          </p:cNvPr>
          <p:cNvPicPr>
            <a:picLocks noChangeAspect="1"/>
          </p:cNvPicPr>
          <p:nvPr userDrawn="1"/>
        </p:nvPicPr>
        <p:blipFill>
          <a:blip r:embed="rId2"/>
          <a:srcRect/>
          <a:stretch/>
        </p:blipFill>
        <p:spPr>
          <a:xfrm>
            <a:off x="8426" y="19277"/>
            <a:ext cx="12176760" cy="6849427"/>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16626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tekst beeld 2 roos">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2007878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tekst beeld 2 groen">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9381809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el tekst beeld 2 blauw">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263725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D893C7A8-34E0-EDC3-0E1D-6BC1FDD05848}"/>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afbeelding 4">
            <a:extLst>
              <a:ext uri="{FF2B5EF4-FFF2-40B4-BE49-F238E27FC236}">
                <a16:creationId xmlns:a16="http://schemas.microsoft.com/office/drawing/2014/main" id="{DAE3A947-9F97-F3E0-695D-57B5CD4E1DE0}"/>
              </a:ext>
            </a:extLst>
          </p:cNvPr>
          <p:cNvSpPr>
            <a:spLocks noGrp="1"/>
          </p:cNvSpPr>
          <p:nvPr>
            <p:ph type="pic" sz="quarter" idx="12"/>
          </p:nvPr>
        </p:nvSpPr>
        <p:spPr>
          <a:xfrm>
            <a:off x="943962" y="2035459"/>
            <a:ext cx="10315318" cy="4197066"/>
          </a:xfrm>
        </p:spPr>
        <p:txBody>
          <a:bodyPr/>
          <a:lstStyle/>
          <a:p>
            <a:endParaRPr lang="nl-BE"/>
          </a:p>
        </p:txBody>
      </p:sp>
    </p:spTree>
    <p:extLst>
      <p:ext uri="{BB962C8B-B14F-4D97-AF65-F5344CB8AC3E}">
        <p14:creationId xmlns:p14="http://schemas.microsoft.com/office/powerpoint/2010/main" val="26707815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 beeld roos">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6" name="Tijdelijke aanduiding voor afbeelding 4">
            <a:extLst>
              <a:ext uri="{FF2B5EF4-FFF2-40B4-BE49-F238E27FC236}">
                <a16:creationId xmlns:a16="http://schemas.microsoft.com/office/drawing/2014/main" id="{5E972DFC-C1C6-EC78-1EB6-4E0B3D276D0E}"/>
              </a:ext>
            </a:extLst>
          </p:cNvPr>
          <p:cNvSpPr>
            <a:spLocks noGrp="1"/>
          </p:cNvSpPr>
          <p:nvPr>
            <p:ph type="pic" sz="quarter" idx="12"/>
          </p:nvPr>
        </p:nvSpPr>
        <p:spPr>
          <a:xfrm>
            <a:off x="943962" y="2035459"/>
            <a:ext cx="10315318" cy="4197066"/>
          </a:xfrm>
        </p:spPr>
        <p:txBody>
          <a:bodyPr/>
          <a:lstStyle/>
          <a:p>
            <a:endParaRPr lang="nl-BE"/>
          </a:p>
        </p:txBody>
      </p:sp>
    </p:spTree>
    <p:extLst>
      <p:ext uri="{BB962C8B-B14F-4D97-AF65-F5344CB8AC3E}">
        <p14:creationId xmlns:p14="http://schemas.microsoft.com/office/powerpoint/2010/main" val="236522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ofdstuk groen">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4BCB752F-5859-ECEF-FB64-5672F87327F2}"/>
              </a:ext>
            </a:extLst>
          </p:cNvPr>
          <p:cNvPicPr>
            <a:picLocks noChangeAspect="1"/>
          </p:cNvPicPr>
          <p:nvPr userDrawn="1"/>
        </p:nvPicPr>
        <p:blipFill>
          <a:blip r:embed="rId2"/>
          <a:srcRect/>
          <a:stretch/>
        </p:blipFill>
        <p:spPr>
          <a:xfrm>
            <a:off x="-10803" y="0"/>
            <a:ext cx="12207256" cy="6866581"/>
          </a:xfrm>
          <a:prstGeom prst="rect">
            <a:avLst/>
          </a:prstGeom>
        </p:spPr>
      </p:pic>
      <p:sp>
        <p:nvSpPr>
          <p:cNvPr id="12" name="Titel 1">
            <a:extLst>
              <a:ext uri="{FF2B5EF4-FFF2-40B4-BE49-F238E27FC236}">
                <a16:creationId xmlns:a16="http://schemas.microsoft.com/office/drawing/2014/main" id="{3A21945E-F5A0-0ED7-7428-4967F59547A5}"/>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13" name="Afgeronde rechthoek 12">
            <a:extLst>
              <a:ext uri="{FF2B5EF4-FFF2-40B4-BE49-F238E27FC236}">
                <a16:creationId xmlns:a16="http://schemas.microsoft.com/office/drawing/2014/main" id="{CF190F83-2953-9070-775E-A398911CF9BF}"/>
              </a:ext>
            </a:extLst>
          </p:cNvPr>
          <p:cNvSpPr/>
          <p:nvPr userDrawn="1"/>
        </p:nvSpPr>
        <p:spPr>
          <a:xfrm>
            <a:off x="948193" y="2564525"/>
            <a:ext cx="1357166" cy="102022"/>
          </a:xfrm>
          <a:prstGeom prst="roundRect">
            <a:avLst/>
          </a:prstGeom>
          <a:solidFill>
            <a:srgbClr val="5DBCA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4" name="Tijdelijke aanduiding voor datum 3">
            <a:extLst>
              <a:ext uri="{FF2B5EF4-FFF2-40B4-BE49-F238E27FC236}">
                <a16:creationId xmlns:a16="http://schemas.microsoft.com/office/drawing/2014/main" id="{0FCEBC89-D806-753D-A539-A895DD2BD5B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1/11/2024</a:t>
            </a:fld>
            <a:endParaRPr lang="nl-BE">
              <a:solidFill>
                <a:schemeClr val="bg1"/>
              </a:solidFill>
            </a:endParaRPr>
          </a:p>
        </p:txBody>
      </p:sp>
      <p:sp>
        <p:nvSpPr>
          <p:cNvPr id="15" name="Tijdelijke aanduiding voor datum 3">
            <a:extLst>
              <a:ext uri="{FF2B5EF4-FFF2-40B4-BE49-F238E27FC236}">
                <a16:creationId xmlns:a16="http://schemas.microsoft.com/office/drawing/2014/main" id="{ADA37A11-0B45-D608-05E7-E09F9FD8F9B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24117200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 beeld groen">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8FEEFF2B-FCF9-E5EF-8696-784C26367932}"/>
              </a:ext>
            </a:extLst>
          </p:cNvPr>
          <p:cNvSpPr>
            <a:spLocks noGrp="1"/>
          </p:cNvSpPr>
          <p:nvPr>
            <p:ph type="pic" sz="quarter" idx="12"/>
          </p:nvPr>
        </p:nvSpPr>
        <p:spPr>
          <a:xfrm>
            <a:off x="943962" y="2035459"/>
            <a:ext cx="10315318" cy="4197066"/>
          </a:xfrm>
        </p:spPr>
        <p:txBody>
          <a:bodyPr/>
          <a:lstStyle/>
          <a:p>
            <a:endParaRPr lang="nl-BE"/>
          </a:p>
        </p:txBody>
      </p:sp>
    </p:spTree>
    <p:extLst>
      <p:ext uri="{BB962C8B-B14F-4D97-AF65-F5344CB8AC3E}">
        <p14:creationId xmlns:p14="http://schemas.microsoft.com/office/powerpoint/2010/main" val="16251869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el beeld blauw">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F6111C80-6C5F-4D73-3887-C3725E74B0CA}"/>
              </a:ext>
            </a:extLst>
          </p:cNvPr>
          <p:cNvSpPr>
            <a:spLocks noGrp="1"/>
          </p:cNvSpPr>
          <p:nvPr>
            <p:ph type="pic" sz="quarter" idx="12"/>
          </p:nvPr>
        </p:nvSpPr>
        <p:spPr>
          <a:xfrm>
            <a:off x="943962" y="2035459"/>
            <a:ext cx="10315318" cy="4197066"/>
          </a:xfrm>
        </p:spPr>
        <p:txBody>
          <a:bodyPr/>
          <a:lstStyle/>
          <a:p>
            <a:endParaRPr lang="nl-BE"/>
          </a:p>
        </p:txBody>
      </p:sp>
    </p:spTree>
    <p:extLst>
      <p:ext uri="{BB962C8B-B14F-4D97-AF65-F5344CB8AC3E}">
        <p14:creationId xmlns:p14="http://schemas.microsoft.com/office/powerpoint/2010/main" val="49969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eeld">
    <p:spTree>
      <p:nvGrpSpPr>
        <p:cNvPr id="1" name=""/>
        <p:cNvGrpSpPr/>
        <p:nvPr/>
      </p:nvGrpSpPr>
      <p:grpSpPr>
        <a:xfrm>
          <a:off x="0" y="0"/>
          <a:ext cx="0" cy="0"/>
          <a:chOff x="0" y="0"/>
          <a:chExt cx="0" cy="0"/>
        </a:xfrm>
      </p:grpSpPr>
      <p:sp>
        <p:nvSpPr>
          <p:cNvPr id="5" name="Tijdelijke aanduiding voor afbeelding 4">
            <a:extLst>
              <a:ext uri="{FF2B5EF4-FFF2-40B4-BE49-F238E27FC236}">
                <a16:creationId xmlns:a16="http://schemas.microsoft.com/office/drawing/2014/main" id="{A8B2A7B4-7A2A-904A-09F0-5A0675D368E3}"/>
              </a:ext>
            </a:extLst>
          </p:cNvPr>
          <p:cNvSpPr>
            <a:spLocks noGrp="1"/>
          </p:cNvSpPr>
          <p:nvPr>
            <p:ph type="pic" sz="quarter" idx="11"/>
          </p:nvPr>
        </p:nvSpPr>
        <p:spPr>
          <a:xfrm>
            <a:off x="0" y="0"/>
            <a:ext cx="12192000" cy="6858000"/>
          </a:xfrm>
        </p:spPr>
        <p:txBody>
          <a:bodyPr/>
          <a:lstStyle/>
          <a:p>
            <a:endParaRPr lang="nl-BE"/>
          </a:p>
        </p:txBody>
      </p:sp>
    </p:spTree>
    <p:extLst>
      <p:ext uri="{BB962C8B-B14F-4D97-AF65-F5344CB8AC3E}">
        <p14:creationId xmlns:p14="http://schemas.microsoft.com/office/powerpoint/2010/main" val="2053306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el opsomming beelden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A581321D-F60D-F849-63A6-6FA736CF2771}"/>
              </a:ext>
            </a:extLst>
          </p:cNvPr>
          <p:cNvPicPr>
            <a:picLocks noChangeAspect="1"/>
          </p:cNvPicPr>
          <p:nvPr userDrawn="1"/>
        </p:nvPicPr>
        <p:blipFill>
          <a:blip r:embed="rId2"/>
          <a:srcRect/>
          <a:stretch/>
        </p:blipFill>
        <p:spPr>
          <a:xfrm>
            <a:off x="8426" y="19277"/>
            <a:ext cx="12176760" cy="6849427"/>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9A0661BF-2535-0329-6317-8FC739C81DBF}"/>
              </a:ext>
            </a:extLst>
          </p:cNvPr>
          <p:cNvSpPr>
            <a:spLocks noGrp="1"/>
          </p:cNvSpPr>
          <p:nvPr>
            <p:ph type="pic" sz="quarter" idx="12"/>
          </p:nvPr>
        </p:nvSpPr>
        <p:spPr>
          <a:xfrm>
            <a:off x="1549816" y="1980863"/>
            <a:ext cx="1727200" cy="1727200"/>
          </a:xfrm>
          <a:prstGeom prst="ellipse">
            <a:avLst/>
          </a:prstGeom>
        </p:spPr>
        <p:txBody>
          <a:bodyPr/>
          <a:lstStyle/>
          <a:p>
            <a:endParaRPr lang="nl-BE"/>
          </a:p>
        </p:txBody>
      </p:sp>
      <p:sp>
        <p:nvSpPr>
          <p:cNvPr id="9" name="Tijdelijke aanduiding voor afbeelding 15">
            <a:extLst>
              <a:ext uri="{FF2B5EF4-FFF2-40B4-BE49-F238E27FC236}">
                <a16:creationId xmlns:a16="http://schemas.microsoft.com/office/drawing/2014/main" id="{044C84C7-A9E2-D774-B9B1-34FA602B65B8}"/>
              </a:ext>
            </a:extLst>
          </p:cNvPr>
          <p:cNvSpPr>
            <a:spLocks noGrp="1"/>
          </p:cNvSpPr>
          <p:nvPr>
            <p:ph type="pic" sz="quarter" idx="13"/>
          </p:nvPr>
        </p:nvSpPr>
        <p:spPr>
          <a:xfrm>
            <a:off x="3985716" y="1980863"/>
            <a:ext cx="1727200" cy="1727200"/>
          </a:xfrm>
          <a:prstGeom prst="ellipse">
            <a:avLst/>
          </a:prstGeom>
        </p:spPr>
        <p:txBody>
          <a:bodyPr/>
          <a:lstStyle/>
          <a:p>
            <a:endParaRPr lang="nl-BE"/>
          </a:p>
        </p:txBody>
      </p:sp>
      <p:sp>
        <p:nvSpPr>
          <p:cNvPr id="10" name="Tijdelijke aanduiding voor afbeelding 15">
            <a:extLst>
              <a:ext uri="{FF2B5EF4-FFF2-40B4-BE49-F238E27FC236}">
                <a16:creationId xmlns:a16="http://schemas.microsoft.com/office/drawing/2014/main" id="{B6CCE06E-F889-5A00-8C9D-7D78B2CBCFDE}"/>
              </a:ext>
            </a:extLst>
          </p:cNvPr>
          <p:cNvSpPr>
            <a:spLocks noGrp="1"/>
          </p:cNvSpPr>
          <p:nvPr>
            <p:ph type="pic" sz="quarter" idx="14"/>
          </p:nvPr>
        </p:nvSpPr>
        <p:spPr>
          <a:xfrm>
            <a:off x="6421616" y="1980863"/>
            <a:ext cx="1727200" cy="1727200"/>
          </a:xfrm>
          <a:prstGeom prst="ellipse">
            <a:avLst/>
          </a:prstGeom>
        </p:spPr>
        <p:txBody>
          <a:bodyPr/>
          <a:lstStyle/>
          <a:p>
            <a:endParaRPr lang="nl-BE"/>
          </a:p>
        </p:txBody>
      </p:sp>
      <p:sp>
        <p:nvSpPr>
          <p:cNvPr id="11" name="Tijdelijke aanduiding voor inhoud 2">
            <a:extLst>
              <a:ext uri="{FF2B5EF4-FFF2-40B4-BE49-F238E27FC236}">
                <a16:creationId xmlns:a16="http://schemas.microsoft.com/office/drawing/2014/main" id="{B07BC174-B580-3FC5-4401-4C642194D2E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2" name="Tijdelijke aanduiding voor inhoud 2">
            <a:extLst>
              <a:ext uri="{FF2B5EF4-FFF2-40B4-BE49-F238E27FC236}">
                <a16:creationId xmlns:a16="http://schemas.microsoft.com/office/drawing/2014/main" id="{6CCE4873-AB07-9F37-1EA4-6A83DC42E54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5" name="Tijdelijke aanduiding voor inhoud 2">
            <a:extLst>
              <a:ext uri="{FF2B5EF4-FFF2-40B4-BE49-F238E27FC236}">
                <a16:creationId xmlns:a16="http://schemas.microsoft.com/office/drawing/2014/main" id="{5A5D54B0-0297-5006-ACB0-1A656B7211CC}"/>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6" name="Tijdelijke aanduiding voor afbeelding 15">
            <a:extLst>
              <a:ext uri="{FF2B5EF4-FFF2-40B4-BE49-F238E27FC236}">
                <a16:creationId xmlns:a16="http://schemas.microsoft.com/office/drawing/2014/main" id="{55861221-0EB7-E3B5-BC72-A97613FFA508}"/>
              </a:ext>
            </a:extLst>
          </p:cNvPr>
          <p:cNvSpPr>
            <a:spLocks noGrp="1"/>
          </p:cNvSpPr>
          <p:nvPr>
            <p:ph type="pic" sz="quarter" idx="18"/>
          </p:nvPr>
        </p:nvSpPr>
        <p:spPr>
          <a:xfrm>
            <a:off x="8850021" y="1980863"/>
            <a:ext cx="1727200" cy="1727200"/>
          </a:xfrm>
          <a:prstGeom prst="ellipse">
            <a:avLst/>
          </a:prstGeom>
        </p:spPr>
        <p:txBody>
          <a:bodyPr/>
          <a:lstStyle/>
          <a:p>
            <a:endParaRPr lang="nl-BE"/>
          </a:p>
        </p:txBody>
      </p:sp>
      <p:sp>
        <p:nvSpPr>
          <p:cNvPr id="18" name="Tijdelijke aanduiding voor inhoud 2">
            <a:extLst>
              <a:ext uri="{FF2B5EF4-FFF2-40B4-BE49-F238E27FC236}">
                <a16:creationId xmlns:a16="http://schemas.microsoft.com/office/drawing/2014/main" id="{7FE30F1F-5F08-A805-A4FF-1B88E851FFA8}"/>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2475244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 opsomming beelden roos">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1" name="Tijdelijke aanduiding voor afbeelding 15">
            <a:extLst>
              <a:ext uri="{FF2B5EF4-FFF2-40B4-BE49-F238E27FC236}">
                <a16:creationId xmlns:a16="http://schemas.microsoft.com/office/drawing/2014/main" id="{9083BEEC-D8A6-AF02-8F89-C52DDC590F51}"/>
              </a:ext>
            </a:extLst>
          </p:cNvPr>
          <p:cNvSpPr>
            <a:spLocks noGrp="1"/>
          </p:cNvSpPr>
          <p:nvPr>
            <p:ph type="pic" sz="quarter" idx="12"/>
          </p:nvPr>
        </p:nvSpPr>
        <p:spPr>
          <a:xfrm>
            <a:off x="1549816" y="1980863"/>
            <a:ext cx="1727200" cy="1727200"/>
          </a:xfrm>
          <a:prstGeom prst="ellipse">
            <a:avLst/>
          </a:prstGeom>
        </p:spPr>
        <p:txBody>
          <a:bodyPr/>
          <a:lstStyle/>
          <a:p>
            <a:endParaRPr lang="nl-BE"/>
          </a:p>
        </p:txBody>
      </p:sp>
      <p:sp>
        <p:nvSpPr>
          <p:cNvPr id="22" name="Tijdelijke aanduiding voor afbeelding 15">
            <a:extLst>
              <a:ext uri="{FF2B5EF4-FFF2-40B4-BE49-F238E27FC236}">
                <a16:creationId xmlns:a16="http://schemas.microsoft.com/office/drawing/2014/main" id="{33B8BB0F-30F2-82A9-D0AB-B2F9D71263CC}"/>
              </a:ext>
            </a:extLst>
          </p:cNvPr>
          <p:cNvSpPr>
            <a:spLocks noGrp="1"/>
          </p:cNvSpPr>
          <p:nvPr>
            <p:ph type="pic" sz="quarter" idx="13"/>
          </p:nvPr>
        </p:nvSpPr>
        <p:spPr>
          <a:xfrm>
            <a:off x="3985716" y="1980863"/>
            <a:ext cx="1727200" cy="1727200"/>
          </a:xfrm>
          <a:prstGeom prst="ellipse">
            <a:avLst/>
          </a:prstGeom>
        </p:spPr>
        <p:txBody>
          <a:bodyPr/>
          <a:lstStyle/>
          <a:p>
            <a:endParaRPr lang="nl-BE"/>
          </a:p>
        </p:txBody>
      </p:sp>
      <p:sp>
        <p:nvSpPr>
          <p:cNvPr id="23" name="Tijdelijke aanduiding voor afbeelding 15">
            <a:extLst>
              <a:ext uri="{FF2B5EF4-FFF2-40B4-BE49-F238E27FC236}">
                <a16:creationId xmlns:a16="http://schemas.microsoft.com/office/drawing/2014/main" id="{8D081A82-CA89-932D-A81E-EFD20F3379A6}"/>
              </a:ext>
            </a:extLst>
          </p:cNvPr>
          <p:cNvSpPr>
            <a:spLocks noGrp="1"/>
          </p:cNvSpPr>
          <p:nvPr>
            <p:ph type="pic" sz="quarter" idx="14"/>
          </p:nvPr>
        </p:nvSpPr>
        <p:spPr>
          <a:xfrm>
            <a:off x="6421616" y="1980863"/>
            <a:ext cx="1727200" cy="1727200"/>
          </a:xfrm>
          <a:prstGeom prst="ellipse">
            <a:avLst/>
          </a:prstGeom>
        </p:spPr>
        <p:txBody>
          <a:bodyPr/>
          <a:lstStyle/>
          <a:p>
            <a:endParaRPr lang="nl-BE"/>
          </a:p>
        </p:txBody>
      </p:sp>
      <p:sp>
        <p:nvSpPr>
          <p:cNvPr id="24" name="Tijdelijke aanduiding voor inhoud 2">
            <a:extLst>
              <a:ext uri="{FF2B5EF4-FFF2-40B4-BE49-F238E27FC236}">
                <a16:creationId xmlns:a16="http://schemas.microsoft.com/office/drawing/2014/main" id="{A30215A1-31ED-EF4F-B208-14AD06EE048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5" name="Tijdelijke aanduiding voor inhoud 2">
            <a:extLst>
              <a:ext uri="{FF2B5EF4-FFF2-40B4-BE49-F238E27FC236}">
                <a16:creationId xmlns:a16="http://schemas.microsoft.com/office/drawing/2014/main" id="{5B63DC45-300D-1E37-1CF3-73D756A1B2F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6" name="Tijdelijke aanduiding voor inhoud 2">
            <a:extLst>
              <a:ext uri="{FF2B5EF4-FFF2-40B4-BE49-F238E27FC236}">
                <a16:creationId xmlns:a16="http://schemas.microsoft.com/office/drawing/2014/main" id="{BF7F2228-0A23-D658-EC49-FBB9F7B39275}"/>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7" name="Tijdelijke aanduiding voor afbeelding 15">
            <a:extLst>
              <a:ext uri="{FF2B5EF4-FFF2-40B4-BE49-F238E27FC236}">
                <a16:creationId xmlns:a16="http://schemas.microsoft.com/office/drawing/2014/main" id="{BD7A2C06-45E5-001D-3558-EBF15F4441D8}"/>
              </a:ext>
            </a:extLst>
          </p:cNvPr>
          <p:cNvSpPr>
            <a:spLocks noGrp="1"/>
          </p:cNvSpPr>
          <p:nvPr>
            <p:ph type="pic" sz="quarter" idx="18"/>
          </p:nvPr>
        </p:nvSpPr>
        <p:spPr>
          <a:xfrm>
            <a:off x="8850021" y="1980863"/>
            <a:ext cx="1727200" cy="1727200"/>
          </a:xfrm>
          <a:prstGeom prst="ellipse">
            <a:avLst/>
          </a:prstGeom>
        </p:spPr>
        <p:txBody>
          <a:bodyPr/>
          <a:lstStyle/>
          <a:p>
            <a:endParaRPr lang="nl-BE"/>
          </a:p>
        </p:txBody>
      </p:sp>
      <p:sp>
        <p:nvSpPr>
          <p:cNvPr id="28" name="Tijdelijke aanduiding voor inhoud 2">
            <a:extLst>
              <a:ext uri="{FF2B5EF4-FFF2-40B4-BE49-F238E27FC236}">
                <a16:creationId xmlns:a16="http://schemas.microsoft.com/office/drawing/2014/main" id="{D5AE436A-982C-2E40-8FDE-2DA33D6558BE}"/>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8876482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el opsomming beelden groen">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E10191AF-B1E4-FB20-5CFA-1B17CA24FDC5}"/>
              </a:ext>
            </a:extLst>
          </p:cNvPr>
          <p:cNvSpPr>
            <a:spLocks noGrp="1"/>
          </p:cNvSpPr>
          <p:nvPr>
            <p:ph type="pic" sz="quarter" idx="12"/>
          </p:nvPr>
        </p:nvSpPr>
        <p:spPr>
          <a:xfrm>
            <a:off x="1549816" y="1980863"/>
            <a:ext cx="1727200" cy="1727200"/>
          </a:xfrm>
          <a:prstGeom prst="ellipse">
            <a:avLst/>
          </a:prstGeom>
        </p:spPr>
        <p:txBody>
          <a:bodyPr/>
          <a:lstStyle/>
          <a:p>
            <a:endParaRPr lang="nl-BE"/>
          </a:p>
        </p:txBody>
      </p:sp>
      <p:sp>
        <p:nvSpPr>
          <p:cNvPr id="3" name="Tijdelijke aanduiding voor afbeelding 15">
            <a:extLst>
              <a:ext uri="{FF2B5EF4-FFF2-40B4-BE49-F238E27FC236}">
                <a16:creationId xmlns:a16="http://schemas.microsoft.com/office/drawing/2014/main" id="{EE1F6935-59EE-2E74-A39C-FC184C8A7565}"/>
              </a:ext>
            </a:extLst>
          </p:cNvPr>
          <p:cNvSpPr>
            <a:spLocks noGrp="1"/>
          </p:cNvSpPr>
          <p:nvPr>
            <p:ph type="pic" sz="quarter" idx="13"/>
          </p:nvPr>
        </p:nvSpPr>
        <p:spPr>
          <a:xfrm>
            <a:off x="3985716" y="1980863"/>
            <a:ext cx="1727200" cy="1727200"/>
          </a:xfrm>
          <a:prstGeom prst="ellipse">
            <a:avLst/>
          </a:prstGeom>
        </p:spPr>
        <p:txBody>
          <a:bodyPr/>
          <a:lstStyle/>
          <a:p>
            <a:endParaRPr lang="nl-BE"/>
          </a:p>
        </p:txBody>
      </p:sp>
      <p:sp>
        <p:nvSpPr>
          <p:cNvPr id="7" name="Tijdelijke aanduiding voor afbeelding 15">
            <a:extLst>
              <a:ext uri="{FF2B5EF4-FFF2-40B4-BE49-F238E27FC236}">
                <a16:creationId xmlns:a16="http://schemas.microsoft.com/office/drawing/2014/main" id="{E4FF12C3-A4F3-EEAE-F0D2-249FF8D36701}"/>
              </a:ext>
            </a:extLst>
          </p:cNvPr>
          <p:cNvSpPr>
            <a:spLocks noGrp="1"/>
          </p:cNvSpPr>
          <p:nvPr>
            <p:ph type="pic" sz="quarter" idx="14"/>
          </p:nvPr>
        </p:nvSpPr>
        <p:spPr>
          <a:xfrm>
            <a:off x="6421616" y="1980863"/>
            <a:ext cx="1727200" cy="1727200"/>
          </a:xfrm>
          <a:prstGeom prst="ellipse">
            <a:avLst/>
          </a:prstGeom>
        </p:spPr>
        <p:txBody>
          <a:bodyPr/>
          <a:lstStyle/>
          <a:p>
            <a:endParaRPr lang="nl-BE"/>
          </a:p>
        </p:txBody>
      </p:sp>
      <p:sp>
        <p:nvSpPr>
          <p:cNvPr id="13" name="Tijdelijke aanduiding voor inhoud 2">
            <a:extLst>
              <a:ext uri="{FF2B5EF4-FFF2-40B4-BE49-F238E27FC236}">
                <a16:creationId xmlns:a16="http://schemas.microsoft.com/office/drawing/2014/main" id="{8F8B9DCB-B5F8-1637-FC0C-52DFD6E897FD}"/>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88EF0190-9955-BF56-63CD-387FFBBCE053}"/>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03A4281B-55B1-DF21-0A94-9E6B2E7D622D}"/>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446DB838-A873-FA11-EACC-4833412A7EA1}"/>
              </a:ext>
            </a:extLst>
          </p:cNvPr>
          <p:cNvSpPr>
            <a:spLocks noGrp="1"/>
          </p:cNvSpPr>
          <p:nvPr>
            <p:ph type="pic" sz="quarter" idx="18"/>
          </p:nvPr>
        </p:nvSpPr>
        <p:spPr>
          <a:xfrm>
            <a:off x="8850021" y="1980863"/>
            <a:ext cx="1727200" cy="1727200"/>
          </a:xfrm>
          <a:prstGeom prst="ellipse">
            <a:avLst/>
          </a:prstGeom>
        </p:spPr>
        <p:txBody>
          <a:bodyPr/>
          <a:lstStyle/>
          <a:p>
            <a:endParaRPr lang="nl-BE"/>
          </a:p>
        </p:txBody>
      </p:sp>
      <p:sp>
        <p:nvSpPr>
          <p:cNvPr id="21" name="Tijdelijke aanduiding voor inhoud 2">
            <a:extLst>
              <a:ext uri="{FF2B5EF4-FFF2-40B4-BE49-F238E27FC236}">
                <a16:creationId xmlns:a16="http://schemas.microsoft.com/office/drawing/2014/main" id="{5CD10DA3-1BAE-5339-6F6D-F6C323F879F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423610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el opsomming beelden blauw">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A174333F-2251-DA38-3280-48FB034F3EC5}"/>
              </a:ext>
            </a:extLst>
          </p:cNvPr>
          <p:cNvSpPr>
            <a:spLocks noGrp="1"/>
          </p:cNvSpPr>
          <p:nvPr>
            <p:ph type="pic" sz="quarter" idx="12"/>
          </p:nvPr>
        </p:nvSpPr>
        <p:spPr>
          <a:xfrm>
            <a:off x="1549816" y="1980863"/>
            <a:ext cx="1727200" cy="1727200"/>
          </a:xfrm>
          <a:prstGeom prst="ellipse">
            <a:avLst/>
          </a:prstGeom>
        </p:spPr>
        <p:txBody>
          <a:bodyPr/>
          <a:lstStyle/>
          <a:p>
            <a:endParaRPr lang="nl-BE"/>
          </a:p>
        </p:txBody>
      </p:sp>
      <p:sp>
        <p:nvSpPr>
          <p:cNvPr id="3" name="Tijdelijke aanduiding voor afbeelding 15">
            <a:extLst>
              <a:ext uri="{FF2B5EF4-FFF2-40B4-BE49-F238E27FC236}">
                <a16:creationId xmlns:a16="http://schemas.microsoft.com/office/drawing/2014/main" id="{D57815B2-F115-04C3-30A7-49E9FA00F409}"/>
              </a:ext>
            </a:extLst>
          </p:cNvPr>
          <p:cNvSpPr>
            <a:spLocks noGrp="1"/>
          </p:cNvSpPr>
          <p:nvPr>
            <p:ph type="pic" sz="quarter" idx="13"/>
          </p:nvPr>
        </p:nvSpPr>
        <p:spPr>
          <a:xfrm>
            <a:off x="3985716" y="1980863"/>
            <a:ext cx="1727200" cy="1727200"/>
          </a:xfrm>
          <a:prstGeom prst="ellipse">
            <a:avLst/>
          </a:prstGeom>
        </p:spPr>
        <p:txBody>
          <a:bodyPr/>
          <a:lstStyle/>
          <a:p>
            <a:endParaRPr lang="nl-BE"/>
          </a:p>
        </p:txBody>
      </p:sp>
      <p:sp>
        <p:nvSpPr>
          <p:cNvPr id="7" name="Tijdelijke aanduiding voor afbeelding 15">
            <a:extLst>
              <a:ext uri="{FF2B5EF4-FFF2-40B4-BE49-F238E27FC236}">
                <a16:creationId xmlns:a16="http://schemas.microsoft.com/office/drawing/2014/main" id="{ADFE7E88-528E-B805-F6CE-80AE32CE9B94}"/>
              </a:ext>
            </a:extLst>
          </p:cNvPr>
          <p:cNvSpPr>
            <a:spLocks noGrp="1"/>
          </p:cNvSpPr>
          <p:nvPr>
            <p:ph type="pic" sz="quarter" idx="14"/>
          </p:nvPr>
        </p:nvSpPr>
        <p:spPr>
          <a:xfrm>
            <a:off x="6421616" y="1980863"/>
            <a:ext cx="1727200" cy="1727200"/>
          </a:xfrm>
          <a:prstGeom prst="ellipse">
            <a:avLst/>
          </a:prstGeom>
        </p:spPr>
        <p:txBody>
          <a:bodyPr/>
          <a:lstStyle/>
          <a:p>
            <a:endParaRPr lang="nl-BE"/>
          </a:p>
        </p:txBody>
      </p:sp>
      <p:sp>
        <p:nvSpPr>
          <p:cNvPr id="13" name="Tijdelijke aanduiding voor inhoud 2">
            <a:extLst>
              <a:ext uri="{FF2B5EF4-FFF2-40B4-BE49-F238E27FC236}">
                <a16:creationId xmlns:a16="http://schemas.microsoft.com/office/drawing/2014/main" id="{F922A267-3F43-425B-8CB1-6DCE0680A446}"/>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D7E8E312-9163-310E-C7A3-8CA870B612A4}"/>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B52A598F-AF33-8A6F-2105-5022812B7636}"/>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1018F611-D317-197E-8A24-5CD759D88E21}"/>
              </a:ext>
            </a:extLst>
          </p:cNvPr>
          <p:cNvSpPr>
            <a:spLocks noGrp="1"/>
          </p:cNvSpPr>
          <p:nvPr>
            <p:ph type="pic" sz="quarter" idx="18"/>
          </p:nvPr>
        </p:nvSpPr>
        <p:spPr>
          <a:xfrm>
            <a:off x="8850021" y="1980863"/>
            <a:ext cx="1727200" cy="1727200"/>
          </a:xfrm>
          <a:prstGeom prst="ellipse">
            <a:avLst/>
          </a:prstGeom>
        </p:spPr>
        <p:txBody>
          <a:bodyPr/>
          <a:lstStyle/>
          <a:p>
            <a:endParaRPr lang="nl-BE"/>
          </a:p>
        </p:txBody>
      </p:sp>
      <p:sp>
        <p:nvSpPr>
          <p:cNvPr id="21" name="Tijdelijke aanduiding voor inhoud 2">
            <a:extLst>
              <a:ext uri="{FF2B5EF4-FFF2-40B4-BE49-F238E27FC236}">
                <a16:creationId xmlns:a16="http://schemas.microsoft.com/office/drawing/2014/main" id="{7AB1F0D7-E739-6F98-D267-19A1E5E6838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1964928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el opsomming beelden 2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5E4C7AA-9631-393F-98E4-A40A7AF9FF9E}"/>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08590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 opsomming beelden 2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483097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opsomming beelden 2 groen">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4584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 blauw">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E7C483D3-BECB-9EFD-856E-269C819B995C}"/>
              </a:ext>
            </a:extLst>
          </p:cNvPr>
          <p:cNvPicPr>
            <a:picLocks noChangeAspect="1"/>
          </p:cNvPicPr>
          <p:nvPr userDrawn="1"/>
        </p:nvPicPr>
        <p:blipFill>
          <a:blip r:embed="rId2"/>
          <a:srcRect/>
          <a:stretch/>
        </p:blipFill>
        <p:spPr>
          <a:xfrm>
            <a:off x="-10803" y="0"/>
            <a:ext cx="12207255" cy="6866581"/>
          </a:xfrm>
          <a:prstGeom prst="rect">
            <a:avLst/>
          </a:prstGeom>
        </p:spPr>
      </p:pic>
      <p:sp>
        <p:nvSpPr>
          <p:cNvPr id="4" name="Titel 1">
            <a:extLst>
              <a:ext uri="{FF2B5EF4-FFF2-40B4-BE49-F238E27FC236}">
                <a16:creationId xmlns:a16="http://schemas.microsoft.com/office/drawing/2014/main" id="{8EA53930-7C30-7FC1-25A7-2C1703DF4E0E}"/>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5" name="Afgeronde rechthoek 4">
            <a:extLst>
              <a:ext uri="{FF2B5EF4-FFF2-40B4-BE49-F238E27FC236}">
                <a16:creationId xmlns:a16="http://schemas.microsoft.com/office/drawing/2014/main" id="{3160E5D9-5F32-58EA-1375-2A832ACCC7B7}"/>
              </a:ext>
            </a:extLst>
          </p:cNvPr>
          <p:cNvSpPr/>
          <p:nvPr userDrawn="1"/>
        </p:nvSpPr>
        <p:spPr>
          <a:xfrm>
            <a:off x="948193" y="2564525"/>
            <a:ext cx="1357166" cy="102022"/>
          </a:xfrm>
          <a:prstGeom prst="roundRect">
            <a:avLst/>
          </a:prstGeom>
          <a:solidFill>
            <a:srgbClr val="119B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0" name="Tijdelijke aanduiding voor datum 3">
            <a:extLst>
              <a:ext uri="{FF2B5EF4-FFF2-40B4-BE49-F238E27FC236}">
                <a16:creationId xmlns:a16="http://schemas.microsoft.com/office/drawing/2014/main" id="{DCC255B8-505B-2440-1EC8-32EC7EAD0C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1/11/2024</a:t>
            </a:fld>
            <a:endParaRPr lang="nl-BE">
              <a:solidFill>
                <a:schemeClr val="bg1"/>
              </a:solidFill>
            </a:endParaRPr>
          </a:p>
        </p:txBody>
      </p:sp>
      <p:sp>
        <p:nvSpPr>
          <p:cNvPr id="11" name="Tijdelijke aanduiding voor datum 3">
            <a:extLst>
              <a:ext uri="{FF2B5EF4-FFF2-40B4-BE49-F238E27FC236}">
                <a16:creationId xmlns:a16="http://schemas.microsoft.com/office/drawing/2014/main" id="{B0F8F413-D20C-265A-56F4-33EAE6596A0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5861456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 opsomming beelden 2 blauw">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654730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inde donkerblauw">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E3A376B-5D90-B916-C2D2-4567B43BC4EE}"/>
              </a:ext>
            </a:extLst>
          </p:cNvPr>
          <p:cNvSpPr/>
          <p:nvPr userDrawn="1"/>
        </p:nvSpPr>
        <p:spPr>
          <a:xfrm>
            <a:off x="0" y="0"/>
            <a:ext cx="12192000" cy="6858000"/>
          </a:xfrm>
          <a:prstGeom prst="rect">
            <a:avLst/>
          </a:prstGeom>
          <a:solidFill>
            <a:srgbClr val="2620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Tekstvak 16">
            <a:extLst>
              <a:ext uri="{FF2B5EF4-FFF2-40B4-BE49-F238E27FC236}">
                <a16:creationId xmlns:a16="http://schemas.microsoft.com/office/drawing/2014/main" id="{0E1FB14F-1DE0-ABF9-F4E1-9BB8EED9CC27}"/>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4" name="Afbeelding 3">
            <a:extLst>
              <a:ext uri="{FF2B5EF4-FFF2-40B4-BE49-F238E27FC236}">
                <a16:creationId xmlns:a16="http://schemas.microsoft.com/office/drawing/2014/main" id="{38665385-6277-5508-8329-45A46C12B8BB}"/>
              </a:ext>
            </a:extLst>
          </p:cNvPr>
          <p:cNvPicPr>
            <a:picLocks noChangeAspect="1"/>
          </p:cNvPicPr>
          <p:nvPr userDrawn="1"/>
        </p:nvPicPr>
        <p:blipFill rotWithShape="1">
          <a:blip r:embed="rId2"/>
          <a:srcRect t="28538" b="26777"/>
          <a:stretch/>
        </p:blipFill>
        <p:spPr>
          <a:xfrm>
            <a:off x="4276548" y="3713179"/>
            <a:ext cx="3638903" cy="1626049"/>
          </a:xfrm>
          <a:prstGeom prst="rect">
            <a:avLst/>
          </a:prstGeom>
        </p:spPr>
      </p:pic>
      <p:sp>
        <p:nvSpPr>
          <p:cNvPr id="5" name="Titel 1">
            <a:extLst>
              <a:ext uri="{FF2B5EF4-FFF2-40B4-BE49-F238E27FC236}">
                <a16:creationId xmlns:a16="http://schemas.microsoft.com/office/drawing/2014/main" id="{9C18EB6A-0BCF-108E-CAB9-1DF042C6498E}"/>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33547474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Einde donkerblauw">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E3A376B-5D90-B916-C2D2-4567B43BC4EE}"/>
              </a:ext>
            </a:extLst>
          </p:cNvPr>
          <p:cNvSpPr/>
          <p:nvPr userDrawn="1"/>
        </p:nvSpPr>
        <p:spPr>
          <a:xfrm>
            <a:off x="0" y="0"/>
            <a:ext cx="12192000" cy="6858000"/>
          </a:xfrm>
          <a:prstGeom prst="rect">
            <a:avLst/>
          </a:prstGeom>
          <a:solidFill>
            <a:srgbClr val="2620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Tekstvak 16">
            <a:extLst>
              <a:ext uri="{FF2B5EF4-FFF2-40B4-BE49-F238E27FC236}">
                <a16:creationId xmlns:a16="http://schemas.microsoft.com/office/drawing/2014/main" id="{0E1FB14F-1DE0-ABF9-F4E1-9BB8EED9CC27}"/>
              </a:ext>
            </a:extLst>
          </p:cNvPr>
          <p:cNvSpPr txBox="1"/>
          <p:nvPr userDrawn="1"/>
        </p:nvSpPr>
        <p:spPr>
          <a:xfrm>
            <a:off x="1" y="6077383"/>
            <a:ext cx="2830286"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sp>
        <p:nvSpPr>
          <p:cNvPr id="5" name="Titel 1">
            <a:extLst>
              <a:ext uri="{FF2B5EF4-FFF2-40B4-BE49-F238E27FC236}">
                <a16:creationId xmlns:a16="http://schemas.microsoft.com/office/drawing/2014/main" id="{9C18EB6A-0BCF-108E-CAB9-1DF042C6498E}"/>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
        <p:nvSpPr>
          <p:cNvPr id="2" name="Tekstvak 1">
            <a:extLst>
              <a:ext uri="{FF2B5EF4-FFF2-40B4-BE49-F238E27FC236}">
                <a16:creationId xmlns:a16="http://schemas.microsoft.com/office/drawing/2014/main" id="{9A87F12E-C89B-031C-384D-5EB0CF07B113}"/>
              </a:ext>
            </a:extLst>
          </p:cNvPr>
          <p:cNvSpPr txBox="1"/>
          <p:nvPr userDrawn="1"/>
        </p:nvSpPr>
        <p:spPr>
          <a:xfrm>
            <a:off x="8405994" y="6077383"/>
            <a:ext cx="1863587" cy="338554"/>
          </a:xfrm>
          <a:prstGeom prst="rect">
            <a:avLst/>
          </a:prstGeom>
          <a:noFill/>
        </p:spPr>
        <p:txBody>
          <a:bodyPr wrap="square" rtlCol="0">
            <a:spAutoFit/>
          </a:bodyPr>
          <a:lstStyle/>
          <a:p>
            <a:r>
              <a:rPr lang="nl-BE" sz="1600">
                <a:solidFill>
                  <a:schemeClr val="bg1"/>
                </a:solidFill>
                <a:latin typeface="Krub" pitchFamily="2" charset="-34"/>
                <a:cs typeface="Krub" pitchFamily="2" charset="-34"/>
              </a:rPr>
              <a:t>Met steun van</a:t>
            </a:r>
          </a:p>
        </p:txBody>
      </p:sp>
      <p:pic>
        <p:nvPicPr>
          <p:cNvPr id="7" name="Afbeelding 6">
            <a:extLst>
              <a:ext uri="{FF2B5EF4-FFF2-40B4-BE49-F238E27FC236}">
                <a16:creationId xmlns:a16="http://schemas.microsoft.com/office/drawing/2014/main" id="{E2183005-2A99-A4B9-1365-4F2242B3C196}"/>
              </a:ext>
            </a:extLst>
          </p:cNvPr>
          <p:cNvPicPr>
            <a:picLocks noChangeAspect="1"/>
          </p:cNvPicPr>
          <p:nvPr userDrawn="1"/>
        </p:nvPicPr>
        <p:blipFill>
          <a:blip r:embed="rId2"/>
          <a:stretch>
            <a:fillRect/>
          </a:stretch>
        </p:blipFill>
        <p:spPr>
          <a:xfrm>
            <a:off x="10014857" y="5873670"/>
            <a:ext cx="1684746" cy="587214"/>
          </a:xfrm>
          <a:prstGeom prst="rect">
            <a:avLst/>
          </a:prstGeom>
        </p:spPr>
      </p:pic>
      <p:pic>
        <p:nvPicPr>
          <p:cNvPr id="8" name="Afbeelding 7">
            <a:extLst>
              <a:ext uri="{FF2B5EF4-FFF2-40B4-BE49-F238E27FC236}">
                <a16:creationId xmlns:a16="http://schemas.microsoft.com/office/drawing/2014/main" id="{6654B1E1-BDB6-1939-A38C-E800AE6EEB8A}"/>
              </a:ext>
            </a:extLst>
          </p:cNvPr>
          <p:cNvPicPr>
            <a:picLocks noChangeAspect="1"/>
          </p:cNvPicPr>
          <p:nvPr userDrawn="1"/>
        </p:nvPicPr>
        <p:blipFill rotWithShape="1">
          <a:blip r:embed="rId3"/>
          <a:srcRect t="28538" b="26777"/>
          <a:stretch/>
        </p:blipFill>
        <p:spPr>
          <a:xfrm>
            <a:off x="4276548" y="3713179"/>
            <a:ext cx="3638903" cy="1626049"/>
          </a:xfrm>
          <a:prstGeom prst="rect">
            <a:avLst/>
          </a:prstGeom>
        </p:spPr>
      </p:pic>
    </p:spTree>
    <p:extLst>
      <p:ext uri="{BB962C8B-B14F-4D97-AF65-F5344CB8AC3E}">
        <p14:creationId xmlns:p14="http://schemas.microsoft.com/office/powerpoint/2010/main" val="17000611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inde roos">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05B18D53-1DAE-5D98-6BEE-D0F44846A193}"/>
              </a:ext>
            </a:extLst>
          </p:cNvPr>
          <p:cNvSpPr/>
          <p:nvPr userDrawn="1"/>
        </p:nvSpPr>
        <p:spPr>
          <a:xfrm>
            <a:off x="0" y="0"/>
            <a:ext cx="12192000" cy="6858000"/>
          </a:xfrm>
          <a:prstGeom prst="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 name="Tekstvak 9">
            <a:extLst>
              <a:ext uri="{FF2B5EF4-FFF2-40B4-BE49-F238E27FC236}">
                <a16:creationId xmlns:a16="http://schemas.microsoft.com/office/drawing/2014/main" id="{F06515F8-F1BD-341C-4E15-F25D8249202D}"/>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sp>
        <p:nvSpPr>
          <p:cNvPr id="12" name="Titel 1">
            <a:extLst>
              <a:ext uri="{FF2B5EF4-FFF2-40B4-BE49-F238E27FC236}">
                <a16:creationId xmlns:a16="http://schemas.microsoft.com/office/drawing/2014/main" id="{19B79A53-1840-321B-6F24-935B8922D781}"/>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pic>
        <p:nvPicPr>
          <p:cNvPr id="2" name="Afbeelding 1">
            <a:extLst>
              <a:ext uri="{FF2B5EF4-FFF2-40B4-BE49-F238E27FC236}">
                <a16:creationId xmlns:a16="http://schemas.microsoft.com/office/drawing/2014/main" id="{6A159EE8-0C84-7431-60E4-D6BB8165F407}"/>
              </a:ext>
            </a:extLst>
          </p:cNvPr>
          <p:cNvPicPr>
            <a:picLocks noChangeAspect="1"/>
          </p:cNvPicPr>
          <p:nvPr userDrawn="1"/>
        </p:nvPicPr>
        <p:blipFill rotWithShape="1">
          <a:blip r:embed="rId2"/>
          <a:srcRect t="28538" b="26777"/>
          <a:stretch/>
        </p:blipFill>
        <p:spPr>
          <a:xfrm>
            <a:off x="4276548" y="3713179"/>
            <a:ext cx="3638903" cy="1626049"/>
          </a:xfrm>
          <a:prstGeom prst="rect">
            <a:avLst/>
          </a:prstGeom>
        </p:spPr>
      </p:pic>
    </p:spTree>
    <p:extLst>
      <p:ext uri="{BB962C8B-B14F-4D97-AF65-F5344CB8AC3E}">
        <p14:creationId xmlns:p14="http://schemas.microsoft.com/office/powerpoint/2010/main" val="21521728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Einde roos">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05B18D53-1DAE-5D98-6BEE-D0F44846A193}"/>
              </a:ext>
            </a:extLst>
          </p:cNvPr>
          <p:cNvSpPr/>
          <p:nvPr userDrawn="1"/>
        </p:nvSpPr>
        <p:spPr>
          <a:xfrm>
            <a:off x="0" y="0"/>
            <a:ext cx="12192000" cy="6858000"/>
          </a:xfrm>
          <a:prstGeom prst="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 name="Titel 1">
            <a:extLst>
              <a:ext uri="{FF2B5EF4-FFF2-40B4-BE49-F238E27FC236}">
                <a16:creationId xmlns:a16="http://schemas.microsoft.com/office/drawing/2014/main" id="{19B79A53-1840-321B-6F24-935B8922D781}"/>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
        <p:nvSpPr>
          <p:cNvPr id="2" name="Tekstvak 1">
            <a:extLst>
              <a:ext uri="{FF2B5EF4-FFF2-40B4-BE49-F238E27FC236}">
                <a16:creationId xmlns:a16="http://schemas.microsoft.com/office/drawing/2014/main" id="{9D70D7DC-A189-3A8E-A0AC-D87083E8789A}"/>
              </a:ext>
            </a:extLst>
          </p:cNvPr>
          <p:cNvSpPr txBox="1"/>
          <p:nvPr userDrawn="1"/>
        </p:nvSpPr>
        <p:spPr>
          <a:xfrm>
            <a:off x="8405994" y="6077383"/>
            <a:ext cx="1863587" cy="338554"/>
          </a:xfrm>
          <a:prstGeom prst="rect">
            <a:avLst/>
          </a:prstGeom>
          <a:noFill/>
        </p:spPr>
        <p:txBody>
          <a:bodyPr wrap="square" rtlCol="0">
            <a:spAutoFit/>
          </a:bodyPr>
          <a:lstStyle/>
          <a:p>
            <a:r>
              <a:rPr lang="nl-BE" sz="1600">
                <a:solidFill>
                  <a:schemeClr val="bg1"/>
                </a:solidFill>
                <a:latin typeface="Krub" pitchFamily="2" charset="-34"/>
                <a:cs typeface="Krub" pitchFamily="2" charset="-34"/>
              </a:rPr>
              <a:t>Met steun van</a:t>
            </a:r>
          </a:p>
        </p:txBody>
      </p:sp>
      <p:pic>
        <p:nvPicPr>
          <p:cNvPr id="3" name="Afbeelding 2">
            <a:extLst>
              <a:ext uri="{FF2B5EF4-FFF2-40B4-BE49-F238E27FC236}">
                <a16:creationId xmlns:a16="http://schemas.microsoft.com/office/drawing/2014/main" id="{15DA7C57-708B-EA50-AEE9-B15080F68050}"/>
              </a:ext>
            </a:extLst>
          </p:cNvPr>
          <p:cNvPicPr>
            <a:picLocks noChangeAspect="1"/>
          </p:cNvPicPr>
          <p:nvPr userDrawn="1"/>
        </p:nvPicPr>
        <p:blipFill>
          <a:blip r:embed="rId2"/>
          <a:stretch>
            <a:fillRect/>
          </a:stretch>
        </p:blipFill>
        <p:spPr>
          <a:xfrm>
            <a:off x="10014857" y="5873670"/>
            <a:ext cx="1684746" cy="587214"/>
          </a:xfrm>
          <a:prstGeom prst="rect">
            <a:avLst/>
          </a:prstGeom>
        </p:spPr>
      </p:pic>
      <p:sp>
        <p:nvSpPr>
          <p:cNvPr id="4" name="Tekstvak 3">
            <a:extLst>
              <a:ext uri="{FF2B5EF4-FFF2-40B4-BE49-F238E27FC236}">
                <a16:creationId xmlns:a16="http://schemas.microsoft.com/office/drawing/2014/main" id="{F767F847-A6CA-80D1-E730-EA99A7FB64BB}"/>
              </a:ext>
            </a:extLst>
          </p:cNvPr>
          <p:cNvSpPr txBox="1"/>
          <p:nvPr userDrawn="1"/>
        </p:nvSpPr>
        <p:spPr>
          <a:xfrm>
            <a:off x="1" y="6077383"/>
            <a:ext cx="2830286"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5" name="Afbeelding 4">
            <a:extLst>
              <a:ext uri="{FF2B5EF4-FFF2-40B4-BE49-F238E27FC236}">
                <a16:creationId xmlns:a16="http://schemas.microsoft.com/office/drawing/2014/main" id="{BF1FF1F1-EA25-4F70-D30E-A684BAB41C09}"/>
              </a:ext>
            </a:extLst>
          </p:cNvPr>
          <p:cNvPicPr>
            <a:picLocks noChangeAspect="1"/>
          </p:cNvPicPr>
          <p:nvPr userDrawn="1"/>
        </p:nvPicPr>
        <p:blipFill rotWithShape="1">
          <a:blip r:embed="rId3"/>
          <a:srcRect t="28538" b="26777"/>
          <a:stretch/>
        </p:blipFill>
        <p:spPr>
          <a:xfrm>
            <a:off x="4276548" y="3713179"/>
            <a:ext cx="3638903" cy="1626049"/>
          </a:xfrm>
          <a:prstGeom prst="rect">
            <a:avLst/>
          </a:prstGeom>
        </p:spPr>
      </p:pic>
    </p:spTree>
    <p:extLst>
      <p:ext uri="{BB962C8B-B14F-4D97-AF65-F5344CB8AC3E}">
        <p14:creationId xmlns:p14="http://schemas.microsoft.com/office/powerpoint/2010/main" val="242265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roo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E2217A2-E9D9-C981-D430-C75F02052897}"/>
              </a:ext>
            </a:extLst>
          </p:cNvPr>
          <p:cNvPicPr>
            <a:picLocks noChangeAspect="1"/>
          </p:cNvPicPr>
          <p:nvPr userDrawn="1"/>
        </p:nvPicPr>
        <p:blipFill>
          <a:blip r:embed="rId2"/>
          <a:srcRect/>
          <a:stretch/>
        </p:blipFill>
        <p:spPr>
          <a:xfrm>
            <a:off x="1" y="-4251"/>
            <a:ext cx="12306924" cy="6922644"/>
          </a:xfrm>
          <a:prstGeom prst="rect">
            <a:avLst/>
          </a:prstGeom>
        </p:spPr>
      </p:pic>
      <p:sp>
        <p:nvSpPr>
          <p:cNvPr id="2" name="Titel 1">
            <a:extLst>
              <a:ext uri="{FF2B5EF4-FFF2-40B4-BE49-F238E27FC236}">
                <a16:creationId xmlns:a16="http://schemas.microsoft.com/office/drawing/2014/main" id="{AB55475A-0B3D-9DF6-191B-84A481146670}"/>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18D94C58-11B4-69A4-2B5A-A4C486E32233}"/>
              </a:ext>
            </a:extLst>
          </p:cNvPr>
          <p:cNvSpPr>
            <a:spLocks noGrp="1"/>
          </p:cNvSpPr>
          <p:nvPr>
            <p:ph type="pic" sz="quarter" idx="11"/>
          </p:nvPr>
        </p:nvSpPr>
        <p:spPr>
          <a:xfrm>
            <a:off x="927100" y="874712"/>
            <a:ext cx="2070100" cy="2070100"/>
          </a:xfrm>
          <a:prstGeom prst="ellipse">
            <a:avLst/>
          </a:prstGeom>
        </p:spPr>
        <p:txBody>
          <a:bodyPr/>
          <a:lstStyle/>
          <a:p>
            <a:endParaRPr lang="nl-BE"/>
          </a:p>
        </p:txBody>
      </p:sp>
      <p:pic>
        <p:nvPicPr>
          <p:cNvPr id="10" name="Afbeelding 9">
            <a:extLst>
              <a:ext uri="{FF2B5EF4-FFF2-40B4-BE49-F238E27FC236}">
                <a16:creationId xmlns:a16="http://schemas.microsoft.com/office/drawing/2014/main" id="{1679CCE3-D5F3-54CB-CD89-FFBBA6510DD4}"/>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2" name="Tijdelijke aanduiding voor datum 3">
            <a:extLst>
              <a:ext uri="{FF2B5EF4-FFF2-40B4-BE49-F238E27FC236}">
                <a16:creationId xmlns:a16="http://schemas.microsoft.com/office/drawing/2014/main" id="{E70DC4A3-F15E-0656-B8C3-FEFAF5EF1318}"/>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1/11/2024</a:t>
            </a:fld>
            <a:endParaRPr lang="nl-BE">
              <a:solidFill>
                <a:schemeClr val="bg1"/>
              </a:solidFill>
            </a:endParaRPr>
          </a:p>
        </p:txBody>
      </p:sp>
      <p:sp>
        <p:nvSpPr>
          <p:cNvPr id="9" name="Tijdelijke aanduiding voor tekst 8">
            <a:extLst>
              <a:ext uri="{FF2B5EF4-FFF2-40B4-BE49-F238E27FC236}">
                <a16:creationId xmlns:a16="http://schemas.microsoft.com/office/drawing/2014/main" id="{6613E37B-29E0-F6F6-002D-52E827AB00F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3" name="Tijdelijke aanduiding voor datum 3">
            <a:extLst>
              <a:ext uri="{FF2B5EF4-FFF2-40B4-BE49-F238E27FC236}">
                <a16:creationId xmlns:a16="http://schemas.microsoft.com/office/drawing/2014/main" id="{E00B5790-82A1-0686-DA9A-07930F0B499E}"/>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423388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27F6F6B-5E99-9907-647E-753A41E6D537}"/>
              </a:ext>
            </a:extLst>
          </p:cNvPr>
          <p:cNvPicPr>
            <a:picLocks noChangeAspect="1"/>
          </p:cNvPicPr>
          <p:nvPr userDrawn="1"/>
        </p:nvPicPr>
        <p:blipFill>
          <a:blip r:embed="rId2"/>
          <a:srcRect/>
          <a:stretch/>
        </p:blipFill>
        <p:spPr>
          <a:xfrm>
            <a:off x="2" y="-4251"/>
            <a:ext cx="12306922" cy="6922644"/>
          </a:xfrm>
          <a:prstGeom prst="rect">
            <a:avLst/>
          </a:prstGeom>
        </p:spPr>
      </p:pic>
      <p:sp>
        <p:nvSpPr>
          <p:cNvPr id="3" name="Titel 1">
            <a:extLst>
              <a:ext uri="{FF2B5EF4-FFF2-40B4-BE49-F238E27FC236}">
                <a16:creationId xmlns:a16="http://schemas.microsoft.com/office/drawing/2014/main" id="{A8F7A686-15F4-9478-9C04-D391336C0511}"/>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0E92BECC-BCCD-91FB-4CC5-5CB6994AE775}"/>
              </a:ext>
            </a:extLst>
          </p:cNvPr>
          <p:cNvSpPr>
            <a:spLocks noGrp="1"/>
          </p:cNvSpPr>
          <p:nvPr>
            <p:ph type="pic" sz="quarter" idx="11"/>
          </p:nvPr>
        </p:nvSpPr>
        <p:spPr>
          <a:xfrm>
            <a:off x="927100" y="874712"/>
            <a:ext cx="2070100" cy="2070100"/>
          </a:xfrm>
          <a:prstGeom prst="ellipse">
            <a:avLst/>
          </a:prstGeom>
        </p:spPr>
        <p:txBody>
          <a:bodyPr/>
          <a:lstStyle/>
          <a:p>
            <a:endParaRPr lang="nl-BE"/>
          </a:p>
        </p:txBody>
      </p:sp>
      <p:pic>
        <p:nvPicPr>
          <p:cNvPr id="6" name="Afbeelding 5">
            <a:extLst>
              <a:ext uri="{FF2B5EF4-FFF2-40B4-BE49-F238E27FC236}">
                <a16:creationId xmlns:a16="http://schemas.microsoft.com/office/drawing/2014/main" id="{92247B19-7782-E041-59F6-18BF5F5F00F6}"/>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7" name="Tijdelijke aanduiding voor datum 3">
            <a:extLst>
              <a:ext uri="{FF2B5EF4-FFF2-40B4-BE49-F238E27FC236}">
                <a16:creationId xmlns:a16="http://schemas.microsoft.com/office/drawing/2014/main" id="{14D56B0A-BDF8-0D79-2E64-B208EC7D71E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1/11/2024</a:t>
            </a:fld>
            <a:endParaRPr lang="nl-BE">
              <a:solidFill>
                <a:schemeClr val="bg1"/>
              </a:solidFill>
            </a:endParaRPr>
          </a:p>
        </p:txBody>
      </p:sp>
      <p:sp>
        <p:nvSpPr>
          <p:cNvPr id="8" name="Tijdelijke aanduiding voor tekst 8">
            <a:extLst>
              <a:ext uri="{FF2B5EF4-FFF2-40B4-BE49-F238E27FC236}">
                <a16:creationId xmlns:a16="http://schemas.microsoft.com/office/drawing/2014/main" id="{6E883576-D92A-125C-AD47-3FB29ED3865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datum 3">
            <a:extLst>
              <a:ext uri="{FF2B5EF4-FFF2-40B4-BE49-F238E27FC236}">
                <a16:creationId xmlns:a16="http://schemas.microsoft.com/office/drawing/2014/main" id="{636EC662-B9C1-38C9-3759-5CB400129805}"/>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8792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blauw">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4857F555-A7E7-9D48-5C02-4DC25BAEE926}"/>
              </a:ext>
            </a:extLst>
          </p:cNvPr>
          <p:cNvPicPr>
            <a:picLocks noChangeAspect="1"/>
          </p:cNvPicPr>
          <p:nvPr userDrawn="1"/>
        </p:nvPicPr>
        <p:blipFill>
          <a:blip r:embed="rId2"/>
          <a:srcRect/>
          <a:stretch/>
        </p:blipFill>
        <p:spPr>
          <a:xfrm>
            <a:off x="2" y="-4251"/>
            <a:ext cx="12306922" cy="6922643"/>
          </a:xfrm>
          <a:prstGeom prst="rect">
            <a:avLst/>
          </a:prstGeom>
        </p:spPr>
      </p:pic>
      <p:sp>
        <p:nvSpPr>
          <p:cNvPr id="6" name="Titel 1">
            <a:extLst>
              <a:ext uri="{FF2B5EF4-FFF2-40B4-BE49-F238E27FC236}">
                <a16:creationId xmlns:a16="http://schemas.microsoft.com/office/drawing/2014/main" id="{67F0DCDA-3BB3-FAC6-E5E8-151942C67FA5}"/>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89B98308-EAA0-C4A7-3B3F-62FFD9E132B2}"/>
              </a:ext>
            </a:extLst>
          </p:cNvPr>
          <p:cNvSpPr>
            <a:spLocks noGrp="1"/>
          </p:cNvSpPr>
          <p:nvPr>
            <p:ph type="pic" sz="quarter" idx="11"/>
          </p:nvPr>
        </p:nvSpPr>
        <p:spPr>
          <a:xfrm>
            <a:off x="927100" y="874712"/>
            <a:ext cx="2070100" cy="2070100"/>
          </a:xfrm>
          <a:prstGeom prst="ellipse">
            <a:avLst/>
          </a:prstGeom>
        </p:spPr>
        <p:txBody>
          <a:bodyPr/>
          <a:lstStyle/>
          <a:p>
            <a:endParaRPr lang="nl-BE"/>
          </a:p>
        </p:txBody>
      </p:sp>
      <p:pic>
        <p:nvPicPr>
          <p:cNvPr id="14" name="Afbeelding 13">
            <a:extLst>
              <a:ext uri="{FF2B5EF4-FFF2-40B4-BE49-F238E27FC236}">
                <a16:creationId xmlns:a16="http://schemas.microsoft.com/office/drawing/2014/main" id="{8AD386A8-2543-0B36-45B2-B06B1B79FBC7}"/>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6" name="Tijdelijke aanduiding voor datum 3">
            <a:extLst>
              <a:ext uri="{FF2B5EF4-FFF2-40B4-BE49-F238E27FC236}">
                <a16:creationId xmlns:a16="http://schemas.microsoft.com/office/drawing/2014/main" id="{154F752C-5B36-7153-618D-8419C3A242A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1/11/2024</a:t>
            </a:fld>
            <a:endParaRPr lang="nl-BE">
              <a:solidFill>
                <a:schemeClr val="bg1"/>
              </a:solidFill>
            </a:endParaRPr>
          </a:p>
        </p:txBody>
      </p:sp>
      <p:sp>
        <p:nvSpPr>
          <p:cNvPr id="17" name="Tijdelijke aanduiding voor tekst 8">
            <a:extLst>
              <a:ext uri="{FF2B5EF4-FFF2-40B4-BE49-F238E27FC236}">
                <a16:creationId xmlns:a16="http://schemas.microsoft.com/office/drawing/2014/main" id="{F9DB8AAE-943F-8933-0E57-EF7B600F9EA8}"/>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0" name="Tijdelijke aanduiding voor datum 3">
            <a:extLst>
              <a:ext uri="{FF2B5EF4-FFF2-40B4-BE49-F238E27FC236}">
                <a16:creationId xmlns:a16="http://schemas.microsoft.com/office/drawing/2014/main" id="{398FC526-9F40-BBB3-FE65-565137E530A8}"/>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9586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tekst tekst paars">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8614B69-AFC1-C4B5-8D6B-6AC51B5B03FB}"/>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2">
            <a:extLst>
              <a:ext uri="{FF2B5EF4-FFF2-40B4-BE49-F238E27FC236}">
                <a16:creationId xmlns:a16="http://schemas.microsoft.com/office/drawing/2014/main" id="{1A69635D-A8E9-1198-4A1E-B78E2C586D74}"/>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3067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tekst tekst roo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1/11/2024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1622981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B540BC0-43B7-8648-A4FB-9DF541146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82CEEA28-2C98-6060-7C3F-0787988B75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A6F04A7-A5D0-7512-FDC3-B2383BB050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rgbClr val="262052"/>
                </a:solidFill>
                <a:latin typeface="Krub" pitchFamily="2" charset="-34"/>
                <a:cs typeface="Krub" pitchFamily="2" charset="-34"/>
              </a:defRPr>
            </a:lvl1pPr>
          </a:lstStyle>
          <a:p>
            <a:fld id="{68583F8E-C031-2E41-BB8C-6666A72E4233}" type="datetimeFigureOut">
              <a:rPr lang="nl-BE" smtClean="0"/>
              <a:pPr/>
              <a:t>1/11/2024</a:t>
            </a:fld>
            <a:endParaRPr lang="nl-BE"/>
          </a:p>
        </p:txBody>
      </p:sp>
    </p:spTree>
    <p:extLst>
      <p:ext uri="{BB962C8B-B14F-4D97-AF65-F5344CB8AC3E}">
        <p14:creationId xmlns:p14="http://schemas.microsoft.com/office/powerpoint/2010/main" val="398575439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2" r:id="rId3"/>
    <p:sldLayoutId id="2147483674" r:id="rId4"/>
    <p:sldLayoutId id="2147483668" r:id="rId5"/>
    <p:sldLayoutId id="2147483675" r:id="rId6"/>
    <p:sldLayoutId id="2147483678" r:id="rId7"/>
    <p:sldLayoutId id="2147483681" r:id="rId8"/>
    <p:sldLayoutId id="2147483677" r:id="rId9"/>
    <p:sldLayoutId id="2147483684" r:id="rId10"/>
    <p:sldLayoutId id="2147483685" r:id="rId11"/>
    <p:sldLayoutId id="2147483676" r:id="rId12"/>
    <p:sldLayoutId id="2147483683" r:id="rId13"/>
    <p:sldLayoutId id="2147483686" r:id="rId14"/>
    <p:sldLayoutId id="2147483679" r:id="rId15"/>
    <p:sldLayoutId id="2147483680" r:id="rId16"/>
    <p:sldLayoutId id="2147483687" r:id="rId17"/>
    <p:sldLayoutId id="2147483688" r:id="rId18"/>
    <p:sldLayoutId id="2147483689" r:id="rId19"/>
    <p:sldLayoutId id="2147483664" r:id="rId20"/>
    <p:sldLayoutId id="2147483690" r:id="rId21"/>
    <p:sldLayoutId id="2147483691" r:id="rId22"/>
    <p:sldLayoutId id="2147483692" r:id="rId23"/>
    <p:sldLayoutId id="2147483662" r:id="rId24"/>
    <p:sldLayoutId id="2147483693" r:id="rId25"/>
    <p:sldLayoutId id="2147483694" r:id="rId26"/>
    <p:sldLayoutId id="2147483695" r:id="rId27"/>
    <p:sldLayoutId id="2147483696" r:id="rId28"/>
    <p:sldLayoutId id="2147483670" r:id="rId29"/>
    <p:sldLayoutId id="2147483697" r:id="rId30"/>
    <p:sldLayoutId id="2147483698" r:id="rId31"/>
    <p:sldLayoutId id="2147483671" r:id="rId32"/>
    <p:sldLayoutId id="2147483700" r:id="rId33"/>
    <p:sldLayoutId id="2147483672" r:id="rId34"/>
    <p:sldLayoutId id="2147483699" r:id="rId35"/>
    <p:sldLayoutId id="2147483701" r:id="rId36"/>
    <p:sldLayoutId id="2147483702" r:id="rId37"/>
    <p:sldLayoutId id="2147483673" r:id="rId38"/>
    <p:sldLayoutId id="2147483703" r:id="rId39"/>
    <p:sldLayoutId id="2147483704" r:id="rId40"/>
    <p:sldLayoutId id="2147483669" r:id="rId41"/>
    <p:sldLayoutId id="2147483705" r:id="rId42"/>
    <p:sldLayoutId id="2147483666" r:id="rId43"/>
    <p:sldLayoutId id="2147483706" r:id="rId44"/>
  </p:sldLayoutIdLst>
  <p:txStyles>
    <p:titleStyle>
      <a:lvl1pPr algn="l" defTabSz="914400" rtl="0" eaLnBrk="1" latinLnBrk="0" hangingPunct="1">
        <a:lnSpc>
          <a:spcPct val="100000"/>
        </a:lnSpc>
        <a:spcBef>
          <a:spcPct val="0"/>
        </a:spcBef>
        <a:buNone/>
        <a:defRPr sz="4000" b="1" i="0" kern="1200">
          <a:solidFill>
            <a:srgbClr val="262052"/>
          </a:solidFill>
          <a:latin typeface="Krub" pitchFamily="2" charset="-34"/>
          <a:ea typeface="+mj-ea"/>
          <a:cs typeface="Krub" pitchFamily="2" charset="-34"/>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info@leerpunt.be" TargetMode="External"/><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B1877E-4CF8-B5D4-2EB2-DECA29EC3637}"/>
              </a:ext>
            </a:extLst>
          </p:cNvPr>
          <p:cNvSpPr>
            <a:spLocks noGrp="1"/>
          </p:cNvSpPr>
          <p:nvPr>
            <p:ph type="ctrTitle"/>
          </p:nvPr>
        </p:nvSpPr>
        <p:spPr>
          <a:xfrm>
            <a:off x="2087834" y="2602753"/>
            <a:ext cx="8432682" cy="1079953"/>
          </a:xfrm>
        </p:spPr>
        <p:txBody>
          <a:bodyPr>
            <a:normAutofit/>
          </a:bodyPr>
          <a:lstStyle/>
          <a:p>
            <a:r>
              <a:rPr lang="nl-BE"/>
              <a:t>Informatiesessie</a:t>
            </a:r>
          </a:p>
        </p:txBody>
      </p:sp>
      <p:sp>
        <p:nvSpPr>
          <p:cNvPr id="3" name="Ondertitel 2">
            <a:extLst>
              <a:ext uri="{FF2B5EF4-FFF2-40B4-BE49-F238E27FC236}">
                <a16:creationId xmlns:a16="http://schemas.microsoft.com/office/drawing/2014/main" id="{1E12B5D2-2D95-BB7F-E1E9-D8947CE7A4A5}"/>
              </a:ext>
            </a:extLst>
          </p:cNvPr>
          <p:cNvSpPr>
            <a:spLocks noGrp="1"/>
          </p:cNvSpPr>
          <p:nvPr>
            <p:ph type="subTitle" idx="1"/>
          </p:nvPr>
        </p:nvSpPr>
        <p:spPr>
          <a:xfrm>
            <a:off x="2087834" y="3902197"/>
            <a:ext cx="8635315" cy="2126711"/>
          </a:xfrm>
        </p:spPr>
        <p:txBody>
          <a:bodyPr vert="horz" lIns="91440" tIns="45720" rIns="91440" bIns="45720" rtlCol="0" anchor="t">
            <a:normAutofit/>
          </a:bodyPr>
          <a:lstStyle/>
          <a:p>
            <a:pPr>
              <a:spcBef>
                <a:spcPts val="1800"/>
              </a:spcBef>
              <a:spcAft>
                <a:spcPts val="1800"/>
              </a:spcAft>
            </a:pPr>
            <a:r>
              <a:rPr lang="nl-NL" sz="2400" b="1" kern="100">
                <a:effectLst/>
                <a:latin typeface="Krub"/>
                <a:ea typeface="Yu Gothic Light"/>
                <a:cs typeface="Krub"/>
              </a:rPr>
              <a:t>Projectfinanciering voor implementatieprojecten met als doel het versterken van </a:t>
            </a:r>
            <a:r>
              <a:rPr lang="nl-NL" sz="2400" b="1" kern="100" err="1">
                <a:effectLst/>
                <a:latin typeface="Krub"/>
                <a:ea typeface="Yu Gothic Light"/>
                <a:cs typeface="Krub"/>
              </a:rPr>
              <a:t>evidence-informed</a:t>
            </a:r>
            <a:r>
              <a:rPr lang="nl-NL" sz="2400" b="1" kern="100">
                <a:effectLst/>
                <a:latin typeface="Krub"/>
                <a:ea typeface="Yu Gothic Light"/>
                <a:cs typeface="Krub"/>
              </a:rPr>
              <a:t> werken in de klas- en schoolpraktijk</a:t>
            </a:r>
          </a:p>
          <a:p>
            <a:r>
              <a:rPr lang="nl-BE" sz="2000" b="0" kern="100">
                <a:latin typeface="Krub Medium"/>
                <a:ea typeface="Yu Gothic Light" panose="020B0300000000000000" pitchFamily="34" charset="-128"/>
                <a:cs typeface="Krub Medium"/>
              </a:rPr>
              <a:t>25/10/2024 – 12u</a:t>
            </a:r>
            <a:endParaRPr lang="nl-NL" sz="2000" b="0" kern="100">
              <a:solidFill>
                <a:srgbClr val="000000"/>
              </a:solidFill>
              <a:latin typeface="Krub Medium"/>
              <a:ea typeface="Yu Gothic Light" panose="020B0300000000000000" pitchFamily="34" charset="-128"/>
              <a:cs typeface="Krub Medium"/>
            </a:endParaRPr>
          </a:p>
          <a:p>
            <a:pPr>
              <a:spcBef>
                <a:spcPts val="1800"/>
              </a:spcBef>
              <a:spcAft>
                <a:spcPts val="1800"/>
              </a:spcAft>
            </a:pPr>
            <a:endParaRPr lang="nl-NL" sz="2000" b="1" kern="100">
              <a:latin typeface="Krub" panose="00000500000000000000" pitchFamily="2" charset="-34"/>
              <a:ea typeface="Yu Gothic Light" panose="020B0300000000000000" pitchFamily="34" charset="-128"/>
              <a:cs typeface="Krub" panose="00000500000000000000" pitchFamily="2" charset="-34"/>
            </a:endParaRPr>
          </a:p>
        </p:txBody>
      </p:sp>
    </p:spTree>
    <p:extLst>
      <p:ext uri="{BB962C8B-B14F-4D97-AF65-F5344CB8AC3E}">
        <p14:creationId xmlns:p14="http://schemas.microsoft.com/office/powerpoint/2010/main" val="4267429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4E68A2-BC33-C144-43B6-7AC6C1900EA9}"/>
              </a:ext>
            </a:extLst>
          </p:cNvPr>
          <p:cNvSpPr>
            <a:spLocks noGrp="1"/>
          </p:cNvSpPr>
          <p:nvPr>
            <p:ph type="title"/>
          </p:nvPr>
        </p:nvSpPr>
        <p:spPr/>
        <p:txBody>
          <a:bodyPr/>
          <a:lstStyle/>
          <a:p>
            <a:r>
              <a:rPr lang="nl-BE"/>
              <a:t>Implementatieproject: uitgangspunten</a:t>
            </a:r>
          </a:p>
        </p:txBody>
      </p:sp>
      <p:sp>
        <p:nvSpPr>
          <p:cNvPr id="3" name="Tijdelijke aanduiding voor inhoud 2">
            <a:extLst>
              <a:ext uri="{FF2B5EF4-FFF2-40B4-BE49-F238E27FC236}">
                <a16:creationId xmlns:a16="http://schemas.microsoft.com/office/drawing/2014/main" id="{67B93BB9-FB37-30BF-10E1-4437BDBB2B3C}"/>
              </a:ext>
            </a:extLst>
          </p:cNvPr>
          <p:cNvSpPr>
            <a:spLocks noGrp="1"/>
          </p:cNvSpPr>
          <p:nvPr>
            <p:ph idx="1"/>
          </p:nvPr>
        </p:nvSpPr>
        <p:spPr/>
        <p:txBody>
          <a:bodyPr/>
          <a:lstStyle/>
          <a:p>
            <a:pPr marL="457200" indent="-457200">
              <a:buAutoNum type="arabicPeriod"/>
            </a:pPr>
            <a:r>
              <a:rPr lang="nl-BE">
                <a:latin typeface="Krub" panose="00000500000000000000" pitchFamily="2" charset="-34"/>
                <a:cs typeface="Krub" panose="00000500000000000000" pitchFamily="2" charset="-34"/>
              </a:rPr>
              <a:t>Versterken van </a:t>
            </a:r>
            <a:r>
              <a:rPr lang="nl-BE" err="1">
                <a:latin typeface="Krub" panose="00000500000000000000" pitchFamily="2" charset="-34"/>
                <a:cs typeface="Krub" panose="00000500000000000000" pitchFamily="2" charset="-34"/>
              </a:rPr>
              <a:t>evidence-informed</a:t>
            </a:r>
            <a:r>
              <a:rPr lang="nl-BE">
                <a:latin typeface="Krub" panose="00000500000000000000" pitchFamily="2" charset="-34"/>
                <a:cs typeface="Krub" panose="00000500000000000000" pitchFamily="2" charset="-34"/>
              </a:rPr>
              <a:t> werken</a:t>
            </a:r>
          </a:p>
          <a:p>
            <a:pPr marL="457200" indent="-457200">
              <a:buAutoNum type="arabicPeriod"/>
            </a:pPr>
            <a:endParaRPr lang="nl-BE">
              <a:latin typeface="Krub" panose="00000500000000000000" pitchFamily="2" charset="-34"/>
              <a:cs typeface="Krub" panose="00000500000000000000" pitchFamily="2" charset="-34"/>
            </a:endParaRPr>
          </a:p>
          <a:p>
            <a:pPr marL="457200" indent="-457200">
              <a:buAutoNum type="arabicPeriod"/>
            </a:pPr>
            <a:r>
              <a:rPr lang="nl-BE">
                <a:latin typeface="Krub" panose="00000500000000000000" pitchFamily="2" charset="-34"/>
                <a:cs typeface="Krub" panose="00000500000000000000" pitchFamily="2" charset="-34"/>
              </a:rPr>
              <a:t>Co-creatie en transformationeel leiderschap</a:t>
            </a:r>
          </a:p>
          <a:p>
            <a:pPr marL="457200" indent="-457200">
              <a:buAutoNum type="arabicPeriod"/>
            </a:pPr>
            <a:endParaRPr lang="nl-BE">
              <a:latin typeface="Krub" panose="00000500000000000000" pitchFamily="2" charset="-34"/>
              <a:cs typeface="Krub" panose="00000500000000000000" pitchFamily="2" charset="-34"/>
            </a:endParaRPr>
          </a:p>
          <a:p>
            <a:pPr marL="457200" indent="-457200">
              <a:buAutoNum type="arabicPeriod"/>
            </a:pPr>
            <a:r>
              <a:rPr lang="nl-BE">
                <a:latin typeface="Krub" panose="00000500000000000000" pitchFamily="2" charset="-34"/>
                <a:cs typeface="Krub" panose="00000500000000000000" pitchFamily="2" charset="-34"/>
              </a:rPr>
              <a:t>Medewerking aan praktijkverhalen of kennisproducten</a:t>
            </a:r>
          </a:p>
          <a:p>
            <a:pPr marL="457200" indent="-457200">
              <a:buAutoNum type="arabicPeriod"/>
            </a:pPr>
            <a:endParaRPr lang="nl-BE">
              <a:latin typeface="Krub" panose="00000500000000000000" pitchFamily="2" charset="-34"/>
              <a:cs typeface="Krub" panose="00000500000000000000" pitchFamily="2" charset="-34"/>
            </a:endParaRPr>
          </a:p>
          <a:p>
            <a:pPr marL="457200" indent="-457200">
              <a:buAutoNum type="arabicPeriod"/>
            </a:pPr>
            <a:r>
              <a:rPr lang="nl-BE">
                <a:latin typeface="Krub" panose="00000500000000000000" pitchFamily="2" charset="-34"/>
                <a:cs typeface="Krub" panose="00000500000000000000" pitchFamily="2" charset="-34"/>
              </a:rPr>
              <a:t>Transparante kostenverantwoording</a:t>
            </a:r>
          </a:p>
        </p:txBody>
      </p:sp>
    </p:spTree>
    <p:extLst>
      <p:ext uri="{BB962C8B-B14F-4D97-AF65-F5344CB8AC3E}">
        <p14:creationId xmlns:p14="http://schemas.microsoft.com/office/powerpoint/2010/main" val="164472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1F6453-4D38-F01E-CA98-4574EC5584A3}"/>
              </a:ext>
            </a:extLst>
          </p:cNvPr>
          <p:cNvSpPr>
            <a:spLocks noGrp="1"/>
          </p:cNvSpPr>
          <p:nvPr>
            <p:ph type="title"/>
          </p:nvPr>
        </p:nvSpPr>
        <p:spPr/>
        <p:txBody>
          <a:bodyPr/>
          <a:lstStyle/>
          <a:p>
            <a:r>
              <a:rPr lang="nl-BE"/>
              <a:t>Implementatieproject: budget en timing</a:t>
            </a:r>
          </a:p>
        </p:txBody>
      </p:sp>
      <p:sp>
        <p:nvSpPr>
          <p:cNvPr id="3" name="Tijdelijke aanduiding voor inhoud 2">
            <a:extLst>
              <a:ext uri="{FF2B5EF4-FFF2-40B4-BE49-F238E27FC236}">
                <a16:creationId xmlns:a16="http://schemas.microsoft.com/office/drawing/2014/main" id="{1FE6EA89-EB94-977F-686F-B84231B7F047}"/>
              </a:ext>
            </a:extLst>
          </p:cNvPr>
          <p:cNvSpPr>
            <a:spLocks noGrp="1"/>
          </p:cNvSpPr>
          <p:nvPr>
            <p:ph idx="1"/>
          </p:nvPr>
        </p:nvSpPr>
        <p:spPr/>
        <p:txBody>
          <a:bodyPr/>
          <a:lstStyle/>
          <a:p>
            <a:r>
              <a:rPr lang="nl-BE"/>
              <a:t>Beschikbare budget: €477.500</a:t>
            </a:r>
          </a:p>
          <a:p>
            <a:pPr lvl="1"/>
            <a:r>
              <a:rPr lang="nl-BE"/>
              <a:t>Maximaal €40.000 per project</a:t>
            </a:r>
          </a:p>
          <a:p>
            <a:pPr lvl="1"/>
            <a:r>
              <a:rPr lang="nl-BE"/>
              <a:t>Min. 1/4</a:t>
            </a:r>
            <a:r>
              <a:rPr lang="nl-BE" baseline="30000"/>
              <a:t>de </a:t>
            </a:r>
            <a:r>
              <a:rPr lang="nl-BE"/>
              <a:t>voor betrokken schoolteam(s) </a:t>
            </a:r>
          </a:p>
          <a:p>
            <a:endParaRPr lang="nl-BE"/>
          </a:p>
          <a:p>
            <a:r>
              <a:rPr lang="nl-BE"/>
              <a:t>Tijdslijn</a:t>
            </a:r>
          </a:p>
        </p:txBody>
      </p:sp>
      <p:graphicFrame>
        <p:nvGraphicFramePr>
          <p:cNvPr id="8" name="Tijdelijke aanduiding voor inhoud 7">
            <a:extLst>
              <a:ext uri="{FF2B5EF4-FFF2-40B4-BE49-F238E27FC236}">
                <a16:creationId xmlns:a16="http://schemas.microsoft.com/office/drawing/2014/main" id="{6D558C8A-A325-E463-9DB4-693D624A8AE5}"/>
              </a:ext>
            </a:extLst>
          </p:cNvPr>
          <p:cNvGraphicFramePr>
            <a:graphicFrameLocks/>
          </p:cNvGraphicFramePr>
          <p:nvPr>
            <p:extLst>
              <p:ext uri="{D42A27DB-BD31-4B8C-83A1-F6EECF244321}">
                <p14:modId xmlns:p14="http://schemas.microsoft.com/office/powerpoint/2010/main" val="1056014391"/>
              </p:ext>
            </p:extLst>
          </p:nvPr>
        </p:nvGraphicFramePr>
        <p:xfrm>
          <a:off x="3323289" y="3555055"/>
          <a:ext cx="7934324" cy="2194560"/>
        </p:xfrm>
        <a:graphic>
          <a:graphicData uri="http://schemas.openxmlformats.org/drawingml/2006/table">
            <a:tbl>
              <a:tblPr firstRow="1" bandRow="1">
                <a:tableStyleId>{5C22544A-7EE6-4342-B048-85BDC9FD1C3A}</a:tableStyleId>
              </a:tblPr>
              <a:tblGrid>
                <a:gridCol w="3965332">
                  <a:extLst>
                    <a:ext uri="{9D8B030D-6E8A-4147-A177-3AD203B41FA5}">
                      <a16:colId xmlns:a16="http://schemas.microsoft.com/office/drawing/2014/main" val="1302034414"/>
                    </a:ext>
                  </a:extLst>
                </a:gridCol>
                <a:gridCol w="3968992">
                  <a:extLst>
                    <a:ext uri="{9D8B030D-6E8A-4147-A177-3AD203B41FA5}">
                      <a16:colId xmlns:a16="http://schemas.microsoft.com/office/drawing/2014/main" val="3027719264"/>
                    </a:ext>
                  </a:extLst>
                </a:gridCol>
              </a:tblGrid>
              <a:tr h="336656">
                <a:tc>
                  <a:txBody>
                    <a:bodyPr/>
                    <a:lstStyle/>
                    <a:p>
                      <a:endParaRPr lang="nl-BE"/>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nl-BE"/>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719984"/>
                  </a:ext>
                </a:extLst>
              </a:tr>
              <a:tr h="336656">
                <a:tc>
                  <a:txBody>
                    <a:bodyPr/>
                    <a:lstStyle/>
                    <a:p>
                      <a:r>
                        <a:rPr lang="nl-BE"/>
                        <a:t>21 oktober 2024</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solidFill>
                      <a:srgbClr val="C41873">
                        <a:alpha val="14902"/>
                      </a:srgbClr>
                    </a:solidFill>
                  </a:tcPr>
                </a:tc>
                <a:tc>
                  <a:txBody>
                    <a:bodyPr/>
                    <a:lstStyle/>
                    <a:p>
                      <a:r>
                        <a:rPr lang="nl-BE"/>
                        <a:t>Publicatie oproep</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solidFill>
                      <a:srgbClr val="C41873">
                        <a:alpha val="14902"/>
                      </a:srgbClr>
                    </a:solidFill>
                  </a:tcPr>
                </a:tc>
                <a:extLst>
                  <a:ext uri="{0D108BD9-81ED-4DB2-BD59-A6C34878D82A}">
                    <a16:rowId xmlns:a16="http://schemas.microsoft.com/office/drawing/2014/main" val="3574364848"/>
                  </a:ext>
                </a:extLst>
              </a:tr>
              <a:tr h="336656">
                <a:tc>
                  <a:txBody>
                    <a:bodyPr/>
                    <a:lstStyle/>
                    <a:p>
                      <a:r>
                        <a:rPr lang="nl-BE"/>
                        <a:t>6 januari 2025</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nl-BE"/>
                        <a:t>Deadline indienen voorstel</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6179436"/>
                  </a:ext>
                </a:extLst>
              </a:tr>
              <a:tr h="336656">
                <a:tc>
                  <a:txBody>
                    <a:bodyPr/>
                    <a:lstStyle/>
                    <a:p>
                      <a:r>
                        <a:rPr lang="nl-BE"/>
                        <a:t>Januari – april 2025</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nl-BE"/>
                        <a:t>Beoordeling</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6308670"/>
                  </a:ext>
                </a:extLst>
              </a:tr>
              <a:tr h="336656">
                <a:tc>
                  <a:txBody>
                    <a:bodyPr/>
                    <a:lstStyle/>
                    <a:p>
                      <a:r>
                        <a:rPr lang="nl-BE"/>
                        <a:t>Ten laatste 10 mei 2025</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nl-BE"/>
                        <a:t>Kennisgeving</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4146671"/>
                  </a:ext>
                </a:extLst>
              </a:tr>
              <a:tr h="336656">
                <a:tc>
                  <a:txBody>
                    <a:bodyPr/>
                    <a:lstStyle/>
                    <a:p>
                      <a:r>
                        <a:rPr lang="nl-BE"/>
                        <a:t>Vanaf 1 augustus 2025 – 30 juni 2026</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nl-BE"/>
                        <a:t>Uitvoering project</a:t>
                      </a:r>
                    </a:p>
                  </a:txBody>
                  <a:tcPr>
                    <a:lnL w="12700" cap="flat" cmpd="sng" algn="ctr">
                      <a:solidFill>
                        <a:srgbClr val="C41873"/>
                      </a:solidFill>
                      <a:prstDash val="solid"/>
                      <a:round/>
                      <a:headEnd type="none" w="med" len="med"/>
                      <a:tailEnd type="none" w="med" len="med"/>
                    </a:lnL>
                    <a:lnR w="12700" cap="flat" cmpd="sng" algn="ctr">
                      <a:solidFill>
                        <a:srgbClr val="C41873"/>
                      </a:solidFill>
                      <a:prstDash val="solid"/>
                      <a:round/>
                      <a:headEnd type="none" w="med" len="med"/>
                      <a:tailEnd type="none" w="med" len="med"/>
                    </a:lnR>
                    <a:lnT w="12700" cap="flat" cmpd="sng" algn="ctr">
                      <a:solidFill>
                        <a:srgbClr val="C41873"/>
                      </a:solidFill>
                      <a:prstDash val="solid"/>
                      <a:round/>
                      <a:headEnd type="none" w="med" len="med"/>
                      <a:tailEnd type="none" w="med" len="med"/>
                    </a:lnT>
                    <a:lnB w="12700" cap="flat" cmpd="sng" algn="ctr">
                      <a:solidFill>
                        <a:srgbClr val="C4187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0239800"/>
                  </a:ext>
                </a:extLst>
              </a:tr>
            </a:tbl>
          </a:graphicData>
        </a:graphic>
      </p:graphicFrame>
    </p:spTree>
    <p:extLst>
      <p:ext uri="{BB962C8B-B14F-4D97-AF65-F5344CB8AC3E}">
        <p14:creationId xmlns:p14="http://schemas.microsoft.com/office/powerpoint/2010/main" val="1662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F1634-BC76-7C02-0FA7-2CA807B0677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62D0795-CCD2-BC2C-7F44-E28C588FE151}"/>
              </a:ext>
            </a:extLst>
          </p:cNvPr>
          <p:cNvSpPr>
            <a:spLocks noGrp="1"/>
          </p:cNvSpPr>
          <p:nvPr>
            <p:ph type="title"/>
          </p:nvPr>
        </p:nvSpPr>
        <p:spPr/>
        <p:txBody>
          <a:bodyPr/>
          <a:lstStyle/>
          <a:p>
            <a:r>
              <a:rPr lang="nl-BE"/>
              <a:t>Oproepdocumenten</a:t>
            </a:r>
          </a:p>
        </p:txBody>
      </p:sp>
    </p:spTree>
    <p:extLst>
      <p:ext uri="{BB962C8B-B14F-4D97-AF65-F5344CB8AC3E}">
        <p14:creationId xmlns:p14="http://schemas.microsoft.com/office/powerpoint/2010/main" val="3511135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Oproepdocumenten</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a:bodyPr>
          <a:lstStyle/>
          <a:p>
            <a:r>
              <a:rPr lang="nl-BE">
                <a:latin typeface="Krub" panose="00000500000000000000" pitchFamily="2" charset="-34"/>
                <a:cs typeface="Krub" panose="00000500000000000000" pitchFamily="2" charset="-34"/>
              </a:rPr>
              <a:t>Oproep implementatieprojecten najaar 2024</a:t>
            </a:r>
          </a:p>
          <a:p>
            <a:pPr marL="457200" lvl="1" indent="0">
              <a:buNone/>
            </a:pPr>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Aanvraagformulier implementatieprojecten najaar 2024</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Presentatie infosessie en Q&amp;A</a:t>
            </a:r>
          </a:p>
          <a:p>
            <a:endParaRPr lang="nl-BE">
              <a:latin typeface="Krub" panose="00000500000000000000" pitchFamily="2" charset="-34"/>
              <a:cs typeface="Krub" panose="00000500000000000000" pitchFamily="2" charset="-34"/>
            </a:endParaRPr>
          </a:p>
          <a:p>
            <a:endParaRPr lang="nl-BE">
              <a:latin typeface="Krub" panose="00000500000000000000" pitchFamily="2" charset="-34"/>
              <a:cs typeface="Krub" panose="00000500000000000000" pitchFamily="2" charset="-34"/>
            </a:endParaRPr>
          </a:p>
          <a:p>
            <a:pPr marL="457200" lvl="1" indent="0">
              <a:buNone/>
            </a:pPr>
            <a:endParaRPr lang="nl-BE">
              <a:latin typeface="Krub" panose="00000500000000000000" pitchFamily="2" charset="-34"/>
              <a:cs typeface="Krub" panose="00000500000000000000" pitchFamily="2" charset="-34"/>
            </a:endParaRPr>
          </a:p>
        </p:txBody>
      </p:sp>
      <p:sp>
        <p:nvSpPr>
          <p:cNvPr id="4" name="Tekstvak 3">
            <a:extLst>
              <a:ext uri="{FF2B5EF4-FFF2-40B4-BE49-F238E27FC236}">
                <a16:creationId xmlns:a16="http://schemas.microsoft.com/office/drawing/2014/main" id="{B00A342A-C9B9-BE9E-C04F-A6695A280E10}"/>
              </a:ext>
            </a:extLst>
          </p:cNvPr>
          <p:cNvSpPr txBox="1"/>
          <p:nvPr/>
        </p:nvSpPr>
        <p:spPr>
          <a:xfrm>
            <a:off x="7023100" y="6133016"/>
            <a:ext cx="5041900" cy="553998"/>
          </a:xfrm>
          <a:prstGeom prst="rect">
            <a:avLst/>
          </a:prstGeom>
          <a:noFill/>
        </p:spPr>
        <p:txBody>
          <a:bodyPr wrap="square" rtlCol="0">
            <a:spAutoFit/>
          </a:bodyPr>
          <a:lstStyle/>
          <a:p>
            <a:r>
              <a:rPr lang="nl-BE" sz="1200">
                <a:latin typeface="Krub" panose="00000500000000000000" pitchFamily="2" charset="-34"/>
                <a:cs typeface="Krub" panose="00000500000000000000" pitchFamily="2" charset="-34"/>
              </a:rPr>
              <a:t>https://leerpunt.be/oproepen/implementatieprojecten-najaar-2024</a:t>
            </a:r>
          </a:p>
          <a:p>
            <a:endParaRPr lang="nl-BE"/>
          </a:p>
        </p:txBody>
      </p:sp>
      <p:pic>
        <p:nvPicPr>
          <p:cNvPr id="6" name="Afbeelding 5">
            <a:extLst>
              <a:ext uri="{FF2B5EF4-FFF2-40B4-BE49-F238E27FC236}">
                <a16:creationId xmlns:a16="http://schemas.microsoft.com/office/drawing/2014/main" id="{2081661B-6E75-AE1A-0A0A-5D7B8EA0B49A}"/>
              </a:ext>
            </a:extLst>
          </p:cNvPr>
          <p:cNvPicPr>
            <a:picLocks noChangeAspect="1"/>
          </p:cNvPicPr>
          <p:nvPr/>
        </p:nvPicPr>
        <p:blipFill>
          <a:blip r:embed="rId3"/>
          <a:srcRect b="2121"/>
          <a:stretch/>
        </p:blipFill>
        <p:spPr>
          <a:xfrm>
            <a:off x="8466631" y="3965613"/>
            <a:ext cx="2154838" cy="2167403"/>
          </a:xfrm>
          <a:prstGeom prst="rect">
            <a:avLst/>
          </a:prstGeom>
        </p:spPr>
      </p:pic>
    </p:spTree>
    <p:extLst>
      <p:ext uri="{BB962C8B-B14F-4D97-AF65-F5344CB8AC3E}">
        <p14:creationId xmlns:p14="http://schemas.microsoft.com/office/powerpoint/2010/main" val="4255721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51227-2FFB-F143-9927-A2444BBB1EA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852E1FF-A3BA-0F1B-8641-8CA5A1AB68E7}"/>
              </a:ext>
            </a:extLst>
          </p:cNvPr>
          <p:cNvSpPr>
            <a:spLocks noGrp="1"/>
          </p:cNvSpPr>
          <p:nvPr>
            <p:ph type="title"/>
          </p:nvPr>
        </p:nvSpPr>
        <p:spPr/>
        <p:txBody>
          <a:bodyPr/>
          <a:lstStyle/>
          <a:p>
            <a:r>
              <a:rPr lang="nl-BE"/>
              <a:t>Aanvraag</a:t>
            </a:r>
          </a:p>
        </p:txBody>
      </p:sp>
    </p:spTree>
    <p:extLst>
      <p:ext uri="{BB962C8B-B14F-4D97-AF65-F5344CB8AC3E}">
        <p14:creationId xmlns:p14="http://schemas.microsoft.com/office/powerpoint/2010/main" val="3973269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AB54D-E42E-6C7C-7B96-8F12FAC43E1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22F7EB2-C63F-D22E-5C2A-9A1E6D6EA36C}"/>
              </a:ext>
            </a:extLst>
          </p:cNvPr>
          <p:cNvSpPr>
            <a:spLocks noGrp="1"/>
          </p:cNvSpPr>
          <p:nvPr>
            <p:ph type="title"/>
          </p:nvPr>
        </p:nvSpPr>
        <p:spPr/>
        <p:txBody>
          <a:bodyPr>
            <a:normAutofit/>
          </a:bodyPr>
          <a:lstStyle/>
          <a:p>
            <a:r>
              <a:rPr lang="nl-BE" sz="3600"/>
              <a:t>Indienen aanvraag</a:t>
            </a:r>
          </a:p>
        </p:txBody>
      </p:sp>
      <p:sp>
        <p:nvSpPr>
          <p:cNvPr id="3" name="Tijdelijke aanduiding voor inhoud 2">
            <a:extLst>
              <a:ext uri="{FF2B5EF4-FFF2-40B4-BE49-F238E27FC236}">
                <a16:creationId xmlns:a16="http://schemas.microsoft.com/office/drawing/2014/main" id="{4FD6F856-83B6-8025-E4AE-B19E46039A7B}"/>
              </a:ext>
            </a:extLst>
          </p:cNvPr>
          <p:cNvSpPr>
            <a:spLocks noGrp="1"/>
          </p:cNvSpPr>
          <p:nvPr>
            <p:ph idx="1"/>
          </p:nvPr>
        </p:nvSpPr>
        <p:spPr/>
        <p:txBody>
          <a:bodyPr/>
          <a:lstStyle/>
          <a:p>
            <a:pPr algn="just">
              <a:lnSpc>
                <a:spcPct val="107000"/>
              </a:lnSpc>
              <a:spcBef>
                <a:spcPts val="600"/>
              </a:spcBef>
              <a:spcAft>
                <a:spcPts val="600"/>
              </a:spcAft>
            </a:pPr>
            <a:r>
              <a:rPr lang="nl-BE">
                <a:latin typeface="Krub" panose="00000500000000000000" pitchFamily="2" charset="-34"/>
                <a:cs typeface="Krub" panose="00000500000000000000" pitchFamily="2" charset="-34"/>
              </a:rPr>
              <a:t>Deadline: maandag 6 januari 2025, 12u00</a:t>
            </a:r>
          </a:p>
          <a:p>
            <a:pPr algn="just">
              <a:lnSpc>
                <a:spcPct val="107000"/>
              </a:lnSpc>
              <a:spcBef>
                <a:spcPts val="600"/>
              </a:spcBef>
              <a:spcAft>
                <a:spcPts val="600"/>
              </a:spcAft>
            </a:pPr>
            <a:endParaRPr lang="nl-BE">
              <a:solidFill>
                <a:srgbClr val="1D1B11"/>
              </a:solidFill>
              <a:latin typeface="Krub"/>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nl-BE">
                <a:latin typeface="Krub" panose="00000500000000000000" pitchFamily="2" charset="-34"/>
                <a:cs typeface="Krub" panose="00000500000000000000" pitchFamily="2" charset="-34"/>
              </a:rPr>
              <a:t>Aanvraagformulier uploaden op website van Leerpunt, in PDF format</a:t>
            </a:r>
          </a:p>
          <a:p>
            <a:pPr algn="just">
              <a:lnSpc>
                <a:spcPct val="107000"/>
              </a:lnSpc>
              <a:spcBef>
                <a:spcPts val="600"/>
              </a:spcBef>
              <a:spcAft>
                <a:spcPts val="600"/>
              </a:spcAft>
            </a:pPr>
            <a:endParaRPr lang="nl-BE">
              <a:latin typeface="Krub" panose="00000500000000000000" pitchFamily="2" charset="-34"/>
              <a:cs typeface="Krub" panose="00000500000000000000" pitchFamily="2" charset="-34"/>
            </a:endParaRPr>
          </a:p>
          <a:p>
            <a:pPr algn="just">
              <a:lnSpc>
                <a:spcPct val="107000"/>
              </a:lnSpc>
              <a:spcBef>
                <a:spcPts val="600"/>
              </a:spcBef>
              <a:spcAft>
                <a:spcPts val="600"/>
              </a:spcAft>
            </a:pPr>
            <a:r>
              <a:rPr lang="nl-BE">
                <a:latin typeface="Krub" panose="00000500000000000000" pitchFamily="2" charset="-34"/>
                <a:cs typeface="Krub" panose="00000500000000000000" pitchFamily="2" charset="-34"/>
              </a:rPr>
              <a:t>Indieningsvoorwaarden</a:t>
            </a:r>
          </a:p>
          <a:p>
            <a:pPr algn="just">
              <a:lnSpc>
                <a:spcPct val="107000"/>
              </a:lnSpc>
              <a:spcBef>
                <a:spcPts val="600"/>
              </a:spcBef>
              <a:spcAft>
                <a:spcPts val="600"/>
              </a:spcAft>
            </a:pPr>
            <a:endParaRPr lang="nl-BE">
              <a:latin typeface="Krub" panose="00000500000000000000" pitchFamily="2" charset="-34"/>
              <a:cs typeface="Krub" panose="00000500000000000000" pitchFamily="2" charset="-34"/>
            </a:endParaRPr>
          </a:p>
          <a:p>
            <a:pPr algn="just">
              <a:lnSpc>
                <a:spcPct val="107000"/>
              </a:lnSpc>
              <a:spcBef>
                <a:spcPts val="600"/>
              </a:spcBef>
              <a:spcAft>
                <a:spcPts val="600"/>
              </a:spcAft>
            </a:pPr>
            <a:r>
              <a:rPr lang="nl-BE">
                <a:latin typeface="Krub" panose="00000500000000000000" pitchFamily="2" charset="-34"/>
                <a:cs typeface="Krub" panose="00000500000000000000" pitchFamily="2" charset="-34"/>
              </a:rPr>
              <a:t>Financieringsvoorwaarden</a:t>
            </a:r>
          </a:p>
          <a:p>
            <a:pPr algn="just">
              <a:lnSpc>
                <a:spcPct val="107000"/>
              </a:lnSpc>
              <a:spcBef>
                <a:spcPts val="600"/>
              </a:spcBef>
              <a:spcAft>
                <a:spcPts val="600"/>
              </a:spcAft>
            </a:pPr>
            <a:endParaRPr lang="nl-BE">
              <a:solidFill>
                <a:srgbClr val="1D1B11"/>
              </a:solidFill>
              <a:latin typeface="Krub"/>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endParaRPr lang="nl-BE">
              <a:solidFill>
                <a:srgbClr val="1D1B11"/>
              </a:solidFill>
              <a:latin typeface="Krub"/>
              <a:ea typeface="Calibri" panose="020F0502020204030204" pitchFamily="34" charset="0"/>
              <a:cs typeface="Times New Roman" panose="02020603050405020304" pitchFamily="18" charset="0"/>
            </a:endParaRPr>
          </a:p>
        </p:txBody>
      </p:sp>
      <p:sp>
        <p:nvSpPr>
          <p:cNvPr id="6" name="Tijdelijke aanduiding voor afbeelding 2">
            <a:extLst>
              <a:ext uri="{FF2B5EF4-FFF2-40B4-BE49-F238E27FC236}">
                <a16:creationId xmlns:a16="http://schemas.microsoft.com/office/drawing/2014/main" id="{4CE15A55-22F5-32A3-1934-9F42682EA705}"/>
              </a:ext>
            </a:extLst>
          </p:cNvPr>
          <p:cNvSpPr txBox="1">
            <a:spLocks/>
          </p:cNvSpPr>
          <p:nvPr/>
        </p:nvSpPr>
        <p:spPr>
          <a:xfrm>
            <a:off x="932720" y="29779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endParaRPr lang="nl-BE" sz="2000">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347739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239B6-6C6A-1EB5-0D6B-00E790EBC5A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0C8E0E-10F9-0BA2-C7D6-02558B94C47E}"/>
              </a:ext>
            </a:extLst>
          </p:cNvPr>
          <p:cNvSpPr>
            <a:spLocks noGrp="1"/>
          </p:cNvSpPr>
          <p:nvPr>
            <p:ph type="title"/>
          </p:nvPr>
        </p:nvSpPr>
        <p:spPr/>
        <p:txBody>
          <a:bodyPr/>
          <a:lstStyle/>
          <a:p>
            <a:r>
              <a:rPr lang="nl-BE"/>
              <a:t>Beoordeling</a:t>
            </a:r>
          </a:p>
        </p:txBody>
      </p:sp>
    </p:spTree>
    <p:extLst>
      <p:ext uri="{BB962C8B-B14F-4D97-AF65-F5344CB8AC3E}">
        <p14:creationId xmlns:p14="http://schemas.microsoft.com/office/powerpoint/2010/main" val="1783324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CF18B-790C-596C-7960-C809B7240F0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1B7C21-C4AE-894F-70EB-92F51A44FA11}"/>
              </a:ext>
            </a:extLst>
          </p:cNvPr>
          <p:cNvSpPr>
            <a:spLocks noGrp="1"/>
          </p:cNvSpPr>
          <p:nvPr>
            <p:ph type="title"/>
          </p:nvPr>
        </p:nvSpPr>
        <p:spPr/>
        <p:txBody>
          <a:bodyPr>
            <a:normAutofit/>
          </a:bodyPr>
          <a:lstStyle/>
          <a:p>
            <a:r>
              <a:rPr lang="nl-BE" sz="3600"/>
              <a:t>Beoordelingscriteria</a:t>
            </a:r>
          </a:p>
        </p:txBody>
      </p:sp>
      <p:sp>
        <p:nvSpPr>
          <p:cNvPr id="3" name="Tijdelijke aanduiding voor inhoud 2">
            <a:extLst>
              <a:ext uri="{FF2B5EF4-FFF2-40B4-BE49-F238E27FC236}">
                <a16:creationId xmlns:a16="http://schemas.microsoft.com/office/drawing/2014/main" id="{A69EF799-7D52-EE8D-3200-0D96713CD390}"/>
              </a:ext>
            </a:extLst>
          </p:cNvPr>
          <p:cNvSpPr>
            <a:spLocks noGrp="1"/>
          </p:cNvSpPr>
          <p:nvPr>
            <p:ph idx="1"/>
          </p:nvPr>
        </p:nvSpPr>
        <p:spPr/>
        <p:txBody>
          <a:bodyPr/>
          <a:lstStyle/>
          <a:p>
            <a:pPr marL="0" indent="0">
              <a:buNone/>
            </a:pPr>
            <a:r>
              <a:rPr lang="nl-BE">
                <a:latin typeface="Krub" panose="00000500000000000000" pitchFamily="2" charset="-34"/>
                <a:cs typeface="Krub" panose="00000500000000000000" pitchFamily="2" charset="-34"/>
              </a:rPr>
              <a:t>Gebaseerd op kwaliteitscriteria van Leerpunt </a:t>
            </a:r>
            <a:r>
              <a:rPr lang="nl-BE" sz="1200">
                <a:latin typeface="Krub" panose="00000500000000000000" pitchFamily="2" charset="-34"/>
                <a:cs typeface="Krub" panose="00000500000000000000" pitchFamily="2" charset="-34"/>
              </a:rPr>
              <a:t>(www.leerpunt.be/kwaliteitscriteria)</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(Wetenschappelijke) Kwaliteit</a:t>
            </a:r>
          </a:p>
          <a:p>
            <a:r>
              <a:rPr lang="nl-BE">
                <a:latin typeface="Krub" panose="00000500000000000000" pitchFamily="2" charset="-34"/>
                <a:cs typeface="Krub" panose="00000500000000000000" pitchFamily="2" charset="-34"/>
              </a:rPr>
              <a:t>Deskundigheid</a:t>
            </a:r>
          </a:p>
          <a:p>
            <a:r>
              <a:rPr lang="nl-BE">
                <a:latin typeface="Krub" panose="00000500000000000000" pitchFamily="2" charset="-34"/>
                <a:cs typeface="Krub" panose="00000500000000000000" pitchFamily="2" charset="-34"/>
              </a:rPr>
              <a:t>Toegankelijkheid</a:t>
            </a:r>
          </a:p>
          <a:p>
            <a:r>
              <a:rPr lang="nl-BE">
                <a:latin typeface="Krub" panose="00000500000000000000" pitchFamily="2" charset="-34"/>
                <a:cs typeface="Krub" panose="00000500000000000000" pitchFamily="2" charset="-34"/>
              </a:rPr>
              <a:t>Bruikbaarheid</a:t>
            </a:r>
            <a:endParaRPr lang="nl-BE"/>
          </a:p>
        </p:txBody>
      </p:sp>
    </p:spTree>
    <p:extLst>
      <p:ext uri="{BB962C8B-B14F-4D97-AF65-F5344CB8AC3E}">
        <p14:creationId xmlns:p14="http://schemas.microsoft.com/office/powerpoint/2010/main" val="234304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0058CF1E-A158-4B19-0305-C476F001D9AE}"/>
              </a:ext>
            </a:extLst>
          </p:cNvPr>
          <p:cNvSpPr>
            <a:spLocks noGrp="1"/>
          </p:cNvSpPr>
          <p:nvPr>
            <p:ph type="title"/>
          </p:nvPr>
        </p:nvSpPr>
        <p:spPr/>
        <p:txBody>
          <a:bodyPr/>
          <a:lstStyle/>
          <a:p>
            <a:r>
              <a:rPr lang="nl-BE"/>
              <a:t>Beoordelingsprocedure</a:t>
            </a:r>
          </a:p>
        </p:txBody>
      </p:sp>
      <p:sp>
        <p:nvSpPr>
          <p:cNvPr id="7" name="Tijdelijke aanduiding voor inhoud 6">
            <a:extLst>
              <a:ext uri="{FF2B5EF4-FFF2-40B4-BE49-F238E27FC236}">
                <a16:creationId xmlns:a16="http://schemas.microsoft.com/office/drawing/2014/main" id="{3C936602-E10E-CD45-5F48-BA6AB7CB67DA}"/>
              </a:ext>
            </a:extLst>
          </p:cNvPr>
          <p:cNvSpPr>
            <a:spLocks noGrp="1"/>
          </p:cNvSpPr>
          <p:nvPr>
            <p:ph idx="1"/>
          </p:nvPr>
        </p:nvSpPr>
        <p:spPr/>
        <p:txBody>
          <a:bodyPr/>
          <a:lstStyle/>
          <a:p>
            <a:pPr algn="just">
              <a:lnSpc>
                <a:spcPct val="107000"/>
              </a:lnSpc>
              <a:spcBef>
                <a:spcPts val="600"/>
              </a:spcBef>
              <a:spcAft>
                <a:spcPts val="600"/>
              </a:spcAft>
            </a:pPr>
            <a:r>
              <a:rPr lang="nl-BE">
                <a:latin typeface="Krub" panose="00000500000000000000" pitchFamily="2" charset="-34"/>
                <a:cs typeface="Krub" panose="00000500000000000000" pitchFamily="2" charset="-34"/>
              </a:rPr>
              <a:t>Beoordeling door beoordelingscommissie</a:t>
            </a:r>
          </a:p>
          <a:p>
            <a:pPr lvl="1" algn="just">
              <a:lnSpc>
                <a:spcPct val="107000"/>
              </a:lnSpc>
              <a:spcBef>
                <a:spcPts val="600"/>
              </a:spcBef>
              <a:spcAft>
                <a:spcPts val="600"/>
              </a:spcAft>
            </a:pPr>
            <a:r>
              <a:rPr lang="nl-BE" sz="2000">
                <a:latin typeface="Krub" panose="00000500000000000000" pitchFamily="2" charset="-34"/>
                <a:cs typeface="Krub" panose="00000500000000000000" pitchFamily="2" charset="-34"/>
              </a:rPr>
              <a:t>Twee leden onderzoek</a:t>
            </a:r>
          </a:p>
          <a:p>
            <a:pPr lvl="1" algn="just">
              <a:lnSpc>
                <a:spcPct val="107000"/>
              </a:lnSpc>
              <a:spcBef>
                <a:spcPts val="600"/>
              </a:spcBef>
              <a:spcAft>
                <a:spcPts val="600"/>
              </a:spcAft>
            </a:pPr>
            <a:r>
              <a:rPr lang="nl-BE" sz="2000">
                <a:latin typeface="Krub" panose="00000500000000000000" pitchFamily="2" charset="-34"/>
                <a:cs typeface="Krub" panose="00000500000000000000" pitchFamily="2" charset="-34"/>
              </a:rPr>
              <a:t>Twee leden schoolpraktijk </a:t>
            </a:r>
          </a:p>
          <a:p>
            <a:pPr algn="just">
              <a:lnSpc>
                <a:spcPct val="107000"/>
              </a:lnSpc>
              <a:spcBef>
                <a:spcPts val="600"/>
              </a:spcBef>
              <a:spcAft>
                <a:spcPts val="600"/>
              </a:spcAft>
            </a:pPr>
            <a:endParaRPr lang="nl-BE">
              <a:latin typeface="Krub" panose="00000500000000000000" pitchFamily="2" charset="-34"/>
              <a:cs typeface="Krub" panose="00000500000000000000" pitchFamily="2" charset="-34"/>
            </a:endParaRPr>
          </a:p>
          <a:p>
            <a:pPr algn="just">
              <a:lnSpc>
                <a:spcPct val="107000"/>
              </a:lnSpc>
              <a:spcBef>
                <a:spcPts val="600"/>
              </a:spcBef>
              <a:spcAft>
                <a:spcPts val="600"/>
              </a:spcAft>
            </a:pPr>
            <a:r>
              <a:rPr lang="nl-BE">
                <a:latin typeface="Krub" panose="00000500000000000000" pitchFamily="2" charset="-34"/>
                <a:cs typeface="Krub" panose="00000500000000000000" pitchFamily="2" charset="-34"/>
              </a:rPr>
              <a:t>Twee beoordelingsrondes</a:t>
            </a:r>
          </a:p>
          <a:p>
            <a:pPr lvl="1" algn="just">
              <a:lnSpc>
                <a:spcPct val="107000"/>
              </a:lnSpc>
              <a:spcBef>
                <a:spcPts val="600"/>
              </a:spcBef>
              <a:spcAft>
                <a:spcPts val="600"/>
              </a:spcAft>
            </a:pPr>
            <a:r>
              <a:rPr lang="nl-BE" sz="2000">
                <a:latin typeface="Krub" panose="00000500000000000000" pitchFamily="2" charset="-34"/>
                <a:cs typeface="Krub" panose="00000500000000000000" pitchFamily="2" charset="-34"/>
              </a:rPr>
              <a:t>Eventuele voorselectie indien hoog aantal aanvragen</a:t>
            </a:r>
          </a:p>
          <a:p>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204226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0058CF1E-A158-4B19-0305-C476F001D9AE}"/>
              </a:ext>
            </a:extLst>
          </p:cNvPr>
          <p:cNvSpPr>
            <a:spLocks noGrp="1"/>
          </p:cNvSpPr>
          <p:nvPr>
            <p:ph type="title"/>
          </p:nvPr>
        </p:nvSpPr>
        <p:spPr/>
        <p:txBody>
          <a:bodyPr/>
          <a:lstStyle/>
          <a:p>
            <a:r>
              <a:rPr lang="nl-BE"/>
              <a:t>Beoordelingsprocedure</a:t>
            </a:r>
          </a:p>
        </p:txBody>
      </p:sp>
      <p:sp>
        <p:nvSpPr>
          <p:cNvPr id="7" name="Tijdelijke aanduiding voor inhoud 6">
            <a:extLst>
              <a:ext uri="{FF2B5EF4-FFF2-40B4-BE49-F238E27FC236}">
                <a16:creationId xmlns:a16="http://schemas.microsoft.com/office/drawing/2014/main" id="{3C936602-E10E-CD45-5F48-BA6AB7CB67DA}"/>
              </a:ext>
            </a:extLst>
          </p:cNvPr>
          <p:cNvSpPr>
            <a:spLocks noGrp="1"/>
          </p:cNvSpPr>
          <p:nvPr>
            <p:ph idx="1"/>
          </p:nvPr>
        </p:nvSpPr>
        <p:spPr/>
        <p:txBody>
          <a:bodyPr>
            <a:normAutofit lnSpcReduction="10000"/>
          </a:bodyPr>
          <a:lstStyle/>
          <a:p>
            <a:pPr marL="0" indent="0">
              <a:buNone/>
            </a:pPr>
            <a:r>
              <a:rPr lang="nl-BE">
                <a:latin typeface="Krub" panose="00000500000000000000" pitchFamily="2" charset="-34"/>
                <a:cs typeface="Krub" panose="00000500000000000000" pitchFamily="2" charset="-34"/>
              </a:rPr>
              <a:t>(1) Beoordeling door commissie</a:t>
            </a:r>
          </a:p>
          <a:p>
            <a:pPr lvl="1"/>
            <a:r>
              <a:rPr lang="nl-BE">
                <a:latin typeface="Krub" panose="00000500000000000000" pitchFamily="2" charset="-34"/>
                <a:cs typeface="Krub" panose="00000500000000000000" pitchFamily="2" charset="-34"/>
              </a:rPr>
              <a:t>Minimaal niveau C op elk criterium </a:t>
            </a:r>
          </a:p>
          <a:p>
            <a:pPr lvl="3"/>
            <a:r>
              <a:rPr lang="nl-BE">
                <a:latin typeface="Krub" panose="00000500000000000000" pitchFamily="2" charset="-34"/>
                <a:cs typeface="Krub" panose="00000500000000000000" pitchFamily="2" charset="-34"/>
              </a:rPr>
              <a:t>Zeer goed – score 4 – niveau A</a:t>
            </a:r>
          </a:p>
          <a:p>
            <a:pPr lvl="3"/>
            <a:r>
              <a:rPr lang="nl-BE">
                <a:latin typeface="Krub" panose="00000500000000000000" pitchFamily="2" charset="-34"/>
                <a:cs typeface="Krub" panose="00000500000000000000" pitchFamily="2" charset="-34"/>
              </a:rPr>
              <a:t>Goed – score 3 – niveau B</a:t>
            </a:r>
          </a:p>
          <a:p>
            <a:pPr lvl="3"/>
            <a:r>
              <a:rPr lang="nl-BE">
                <a:latin typeface="Krub" panose="00000500000000000000" pitchFamily="2" charset="-34"/>
                <a:cs typeface="Krub" panose="00000500000000000000" pitchFamily="2" charset="-34"/>
              </a:rPr>
              <a:t>Voldoende – score 2 – niveau C</a:t>
            </a:r>
          </a:p>
          <a:p>
            <a:pPr lvl="3"/>
            <a:r>
              <a:rPr lang="nl-BE">
                <a:latin typeface="Krub" panose="00000500000000000000" pitchFamily="2" charset="-34"/>
                <a:cs typeface="Krub" panose="00000500000000000000" pitchFamily="2" charset="-34"/>
              </a:rPr>
              <a:t>Onvoldoende – score 1 – niveau D</a:t>
            </a:r>
          </a:p>
          <a:p>
            <a:pPr lvl="3"/>
            <a:r>
              <a:rPr lang="nl-BE">
                <a:latin typeface="Krub" panose="00000500000000000000" pitchFamily="2" charset="-34"/>
                <a:cs typeface="Krub" panose="00000500000000000000" pitchFamily="2" charset="-34"/>
              </a:rPr>
              <a:t>Onvoldoende ingevuld of onvoldoende aansluiting – score 0 – niveau E</a:t>
            </a:r>
          </a:p>
          <a:p>
            <a:pPr marL="0" indent="0">
              <a:buNone/>
            </a:pPr>
            <a:r>
              <a:rPr lang="nl-BE">
                <a:latin typeface="Krub" panose="00000500000000000000" pitchFamily="2" charset="-34"/>
                <a:cs typeface="Krub" panose="00000500000000000000" pitchFamily="2" charset="-34"/>
              </a:rPr>
              <a:t>(2) Weerwoord</a:t>
            </a:r>
          </a:p>
          <a:p>
            <a:pPr marL="0" indent="0">
              <a:buNone/>
            </a:pPr>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Ranking door beoordelingscommissie – bekrachtiging door RvB</a:t>
            </a:r>
          </a:p>
          <a:p>
            <a:r>
              <a:rPr lang="nl-BE">
                <a:latin typeface="Krub" panose="00000500000000000000" pitchFamily="2" charset="-34"/>
                <a:cs typeface="Krub" panose="00000500000000000000" pitchFamily="2" charset="-34"/>
              </a:rPr>
              <a:t>Resultaat: ten laatste 10 mei 2025</a:t>
            </a:r>
          </a:p>
          <a:p>
            <a:pPr marL="0" indent="0">
              <a:buNone/>
            </a:pPr>
            <a:endParaRPr lang="nl-BE">
              <a:latin typeface="Krub" panose="00000500000000000000" pitchFamily="2" charset="-34"/>
              <a:cs typeface="Krub" panose="00000500000000000000" pitchFamily="2" charset="-34"/>
            </a:endParaRPr>
          </a:p>
          <a:p>
            <a:pPr lvl="2"/>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1946085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Informatiesessie </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4149441"/>
          </a:xfrm>
        </p:spPr>
        <p:txBody>
          <a:bodyPr>
            <a:normAutofit fontScale="92500"/>
          </a:bodyPr>
          <a:lstStyle/>
          <a:p>
            <a:pPr>
              <a:lnSpc>
                <a:spcPct val="160000"/>
              </a:lnSpc>
            </a:pPr>
            <a:r>
              <a:rPr lang="nl-NL">
                <a:latin typeface="Krub" panose="00000500000000000000" pitchFamily="2" charset="-34"/>
                <a:cs typeface="Krub" panose="00000500000000000000" pitchFamily="2" charset="-34"/>
              </a:rPr>
              <a:t>Informatiesessie bij de oproep d.d. 21/10/2024</a:t>
            </a:r>
          </a:p>
          <a:p>
            <a:pPr>
              <a:lnSpc>
                <a:spcPct val="160000"/>
              </a:lnSpc>
            </a:pPr>
            <a:r>
              <a:rPr lang="nl-NL">
                <a:latin typeface="Krub" panose="00000500000000000000" pitchFamily="2" charset="-34"/>
                <a:cs typeface="Krub" panose="00000500000000000000" pitchFamily="2" charset="-34"/>
              </a:rPr>
              <a:t>Deelname is vrijblijvend en niet verplicht</a:t>
            </a:r>
          </a:p>
          <a:p>
            <a:pPr>
              <a:lnSpc>
                <a:spcPct val="160000"/>
              </a:lnSpc>
            </a:pPr>
            <a:r>
              <a:rPr lang="nl-NL">
                <a:latin typeface="Krub" panose="00000500000000000000" pitchFamily="2" charset="-34"/>
                <a:cs typeface="Krub" panose="00000500000000000000" pitchFamily="2" charset="-34"/>
              </a:rPr>
              <a:t>PPT en verslag van Q&amp;A worden gepubliceerd op de website van Leerpunt Bijkomende vragen en antwoorden na deze infosessie:</a:t>
            </a:r>
          </a:p>
          <a:p>
            <a:pPr lvl="1">
              <a:lnSpc>
                <a:spcPct val="160000"/>
              </a:lnSpc>
            </a:pPr>
            <a:r>
              <a:rPr lang="nl-NL">
                <a:latin typeface="Krub"/>
                <a:ea typeface="Open Sans"/>
                <a:cs typeface="Krub"/>
              </a:rPr>
              <a:t>mogelijkheid bijkomende vragen te stellen per mail gericht aan  </a:t>
            </a:r>
            <a:r>
              <a:rPr lang="nl-NL">
                <a:latin typeface="Krub"/>
                <a:ea typeface="Open Sans"/>
                <a:cs typeface="Krub"/>
                <a:hlinkClick r:id="rId3"/>
              </a:rPr>
              <a:t>info@leerpunt.be</a:t>
            </a:r>
            <a:r>
              <a:rPr lang="nl-NL">
                <a:latin typeface="Krub"/>
                <a:ea typeface="Open Sans"/>
                <a:cs typeface="Krub"/>
              </a:rPr>
              <a:t> </a:t>
            </a:r>
          </a:p>
          <a:p>
            <a:pPr lvl="1">
              <a:lnSpc>
                <a:spcPct val="160000"/>
              </a:lnSpc>
            </a:pPr>
            <a:r>
              <a:rPr lang="nl-NL">
                <a:latin typeface="Krub" panose="00000500000000000000" pitchFamily="2" charset="-34"/>
                <a:cs typeface="Krub" panose="00000500000000000000" pitchFamily="2" charset="-34"/>
              </a:rPr>
              <a:t>Vragen en antwoorden worden geanonimiseerd en toegevoegd aan het verslag</a:t>
            </a: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3035483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CF4FA-C1A2-7D37-8154-4317B4586DB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8140288-7FCB-FFB0-1838-6073DA483C9D}"/>
              </a:ext>
            </a:extLst>
          </p:cNvPr>
          <p:cNvSpPr>
            <a:spLocks noGrp="1"/>
          </p:cNvSpPr>
          <p:nvPr>
            <p:ph type="title"/>
          </p:nvPr>
        </p:nvSpPr>
        <p:spPr/>
        <p:txBody>
          <a:bodyPr/>
          <a:lstStyle/>
          <a:p>
            <a:r>
              <a:rPr lang="nl-BE"/>
              <a:t>Opvolging en vervolg</a:t>
            </a:r>
          </a:p>
        </p:txBody>
      </p:sp>
    </p:spTree>
    <p:extLst>
      <p:ext uri="{BB962C8B-B14F-4D97-AF65-F5344CB8AC3E}">
        <p14:creationId xmlns:p14="http://schemas.microsoft.com/office/powerpoint/2010/main" val="2713417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9643E0E-B877-CD72-A41A-2DE9C796840B}"/>
              </a:ext>
            </a:extLst>
          </p:cNvPr>
          <p:cNvSpPr>
            <a:spLocks noGrp="1"/>
          </p:cNvSpPr>
          <p:nvPr>
            <p:ph type="title"/>
          </p:nvPr>
        </p:nvSpPr>
        <p:spPr/>
        <p:txBody>
          <a:bodyPr/>
          <a:lstStyle/>
          <a:p>
            <a:r>
              <a:rPr lang="nl-BE"/>
              <a:t>Opvolging</a:t>
            </a:r>
          </a:p>
        </p:txBody>
      </p:sp>
      <p:sp>
        <p:nvSpPr>
          <p:cNvPr id="4" name="Tijdelijke aanduiding voor inhoud 3">
            <a:extLst>
              <a:ext uri="{FF2B5EF4-FFF2-40B4-BE49-F238E27FC236}">
                <a16:creationId xmlns:a16="http://schemas.microsoft.com/office/drawing/2014/main" id="{C888B4C8-5894-048D-3D79-4E0834C4F276}"/>
              </a:ext>
            </a:extLst>
          </p:cNvPr>
          <p:cNvSpPr>
            <a:spLocks noGrp="1"/>
          </p:cNvSpPr>
          <p:nvPr>
            <p:ph idx="1"/>
          </p:nvPr>
        </p:nvSpPr>
        <p:spPr/>
        <p:txBody>
          <a:bodyPr/>
          <a:lstStyle/>
          <a:p>
            <a:r>
              <a:rPr lang="nl-BE">
                <a:latin typeface="Krub" panose="00000500000000000000" pitchFamily="2" charset="-34"/>
                <a:cs typeface="Krub" panose="00000500000000000000" pitchFamily="2" charset="-34"/>
              </a:rPr>
              <a:t>Kerngroep</a:t>
            </a:r>
          </a:p>
          <a:p>
            <a:pPr lvl="1"/>
            <a:r>
              <a:rPr lang="nl-BE">
                <a:latin typeface="Krub" panose="00000500000000000000" pitchFamily="2" charset="-34"/>
                <a:cs typeface="Krub" panose="00000500000000000000" pitchFamily="2" charset="-34"/>
              </a:rPr>
              <a:t>Projectleider</a:t>
            </a:r>
          </a:p>
          <a:p>
            <a:pPr lvl="1"/>
            <a:r>
              <a:rPr lang="nl-BE">
                <a:latin typeface="Krub" panose="00000500000000000000" pitchFamily="2" charset="-34"/>
                <a:cs typeface="Krub" panose="00000500000000000000" pitchFamily="2" charset="-34"/>
              </a:rPr>
              <a:t>Projectteam </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Stuurgroep</a:t>
            </a:r>
          </a:p>
          <a:p>
            <a:pPr lvl="1"/>
            <a:r>
              <a:rPr lang="nl-BE">
                <a:latin typeface="Krub" panose="00000500000000000000" pitchFamily="2" charset="-34"/>
                <a:cs typeface="Krub" panose="00000500000000000000" pitchFamily="2" charset="-34"/>
              </a:rPr>
              <a:t>Kerngroep aangevuld met externe experten (= kritische vriend)</a:t>
            </a:r>
          </a:p>
          <a:p>
            <a:pPr lvl="1"/>
            <a:r>
              <a:rPr lang="nl-BE">
                <a:latin typeface="Krub" panose="00000500000000000000" pitchFamily="2" charset="-34"/>
                <a:cs typeface="Krub" panose="00000500000000000000" pitchFamily="2" charset="-34"/>
              </a:rPr>
              <a:t>min. 3 bijeenkomsten</a:t>
            </a:r>
          </a:p>
          <a:p>
            <a:endParaRPr lang="nl-BE"/>
          </a:p>
        </p:txBody>
      </p:sp>
    </p:spTree>
    <p:extLst>
      <p:ext uri="{BB962C8B-B14F-4D97-AF65-F5344CB8AC3E}">
        <p14:creationId xmlns:p14="http://schemas.microsoft.com/office/powerpoint/2010/main" val="133577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9643E0E-B877-CD72-A41A-2DE9C796840B}"/>
              </a:ext>
            </a:extLst>
          </p:cNvPr>
          <p:cNvSpPr>
            <a:spLocks noGrp="1"/>
          </p:cNvSpPr>
          <p:nvPr>
            <p:ph type="title"/>
          </p:nvPr>
        </p:nvSpPr>
        <p:spPr/>
        <p:txBody>
          <a:bodyPr/>
          <a:lstStyle/>
          <a:p>
            <a:r>
              <a:rPr lang="nl-BE"/>
              <a:t>Opvolging en vervolg</a:t>
            </a:r>
          </a:p>
        </p:txBody>
      </p:sp>
      <p:sp>
        <p:nvSpPr>
          <p:cNvPr id="4" name="Tijdelijke aanduiding voor inhoud 3">
            <a:extLst>
              <a:ext uri="{FF2B5EF4-FFF2-40B4-BE49-F238E27FC236}">
                <a16:creationId xmlns:a16="http://schemas.microsoft.com/office/drawing/2014/main" id="{C888B4C8-5894-048D-3D79-4E0834C4F276}"/>
              </a:ext>
            </a:extLst>
          </p:cNvPr>
          <p:cNvSpPr>
            <a:spLocks noGrp="1"/>
          </p:cNvSpPr>
          <p:nvPr>
            <p:ph idx="1"/>
          </p:nvPr>
        </p:nvSpPr>
        <p:spPr/>
        <p:txBody>
          <a:bodyPr/>
          <a:lstStyle/>
          <a:p>
            <a:r>
              <a:rPr lang="nl-BE">
                <a:latin typeface="Krub" panose="00000500000000000000" pitchFamily="2" charset="-34"/>
                <a:cs typeface="Krub" panose="00000500000000000000" pitchFamily="2" charset="-34"/>
              </a:rPr>
              <a:t>Twee uitbetalingsmomenten</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Wijzigingen (inhoudelijk, personeelsbezetting, financieel) enkel mogelijk met goedkeuring van Leerpunt</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Ambassadeurschap van </a:t>
            </a:r>
            <a:r>
              <a:rPr lang="nl-BE" err="1">
                <a:latin typeface="Krub" panose="00000500000000000000" pitchFamily="2" charset="-34"/>
                <a:cs typeface="Krub" panose="00000500000000000000" pitchFamily="2" charset="-34"/>
              </a:rPr>
              <a:t>evidence-informed</a:t>
            </a:r>
            <a:r>
              <a:rPr lang="nl-BE">
                <a:latin typeface="Krub" panose="00000500000000000000" pitchFamily="2" charset="-34"/>
                <a:cs typeface="Krub" panose="00000500000000000000" pitchFamily="2" charset="-34"/>
              </a:rPr>
              <a:t> werken</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Delen van praktijkverhalen </a:t>
            </a:r>
            <a:r>
              <a:rPr lang="nl-BE" err="1">
                <a:latin typeface="Krub" panose="00000500000000000000" pitchFamily="2" charset="-34"/>
                <a:cs typeface="Krub" panose="00000500000000000000" pitchFamily="2" charset="-34"/>
              </a:rPr>
              <a:t>obv</a:t>
            </a:r>
            <a:r>
              <a:rPr lang="nl-BE">
                <a:latin typeface="Krub" panose="00000500000000000000" pitchFamily="2" charset="-34"/>
                <a:cs typeface="Krub" panose="00000500000000000000" pitchFamily="2" charset="-34"/>
              </a:rPr>
              <a:t> kwaliteitscriteria</a:t>
            </a:r>
          </a:p>
        </p:txBody>
      </p:sp>
    </p:spTree>
    <p:extLst>
      <p:ext uri="{BB962C8B-B14F-4D97-AF65-F5344CB8AC3E}">
        <p14:creationId xmlns:p14="http://schemas.microsoft.com/office/powerpoint/2010/main" val="243481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4CCBE-7A74-73CF-9055-9858DA303A6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62C0DCC-45DD-A07D-BEB8-9FB2F628653F}"/>
              </a:ext>
            </a:extLst>
          </p:cNvPr>
          <p:cNvSpPr>
            <a:spLocks noGrp="1"/>
          </p:cNvSpPr>
          <p:nvPr>
            <p:ph type="title"/>
          </p:nvPr>
        </p:nvSpPr>
        <p:spPr/>
        <p:txBody>
          <a:bodyPr/>
          <a:lstStyle/>
          <a:p>
            <a:r>
              <a:rPr lang="nl-BE"/>
              <a:t>Informatiesessie: “Hoe schrijf ik een goede aanvraag?”</a:t>
            </a:r>
          </a:p>
        </p:txBody>
      </p:sp>
    </p:spTree>
    <p:extLst>
      <p:ext uri="{BB962C8B-B14F-4D97-AF65-F5344CB8AC3E}">
        <p14:creationId xmlns:p14="http://schemas.microsoft.com/office/powerpoint/2010/main" val="3600196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23D03-7DF9-21CF-EBB5-C4B54A21CE61}"/>
              </a:ext>
            </a:extLst>
          </p:cNvPr>
          <p:cNvSpPr>
            <a:spLocks noGrp="1"/>
          </p:cNvSpPr>
          <p:nvPr>
            <p:ph type="title"/>
          </p:nvPr>
        </p:nvSpPr>
        <p:spPr/>
        <p:txBody>
          <a:bodyPr/>
          <a:lstStyle/>
          <a:p>
            <a:r>
              <a:rPr lang="nl-BE"/>
              <a:t>Hoe schrijf ik een goede aanvraag? </a:t>
            </a:r>
          </a:p>
        </p:txBody>
      </p:sp>
      <p:sp>
        <p:nvSpPr>
          <p:cNvPr id="3" name="Tijdelijke aanduiding voor afbeelding 2">
            <a:extLst>
              <a:ext uri="{FF2B5EF4-FFF2-40B4-BE49-F238E27FC236}">
                <a16:creationId xmlns:a16="http://schemas.microsoft.com/office/drawing/2014/main" id="{78958AA6-E0B7-0CAE-6B56-65EBF40F7DBB}"/>
              </a:ext>
            </a:extLst>
          </p:cNvPr>
          <p:cNvSpPr>
            <a:spLocks noGrp="1"/>
          </p:cNvSpPr>
          <p:nvPr>
            <p:ph idx="1"/>
          </p:nvPr>
        </p:nvSpPr>
        <p:spPr/>
        <p:txBody>
          <a:bodyPr>
            <a:normAutofit/>
          </a:bodyPr>
          <a:lstStyle/>
          <a:p>
            <a:pPr marL="0" indent="0">
              <a:buNone/>
            </a:pPr>
            <a:endParaRPr lang="nl-BE" sz="900">
              <a:latin typeface="Krub" panose="00000500000000000000" pitchFamily="2" charset="-34"/>
              <a:cs typeface="Krub" panose="00000500000000000000" pitchFamily="2" charset="-34"/>
            </a:endParaRPr>
          </a:p>
          <a:p>
            <a:pPr marL="0" indent="0">
              <a:buNone/>
            </a:pPr>
            <a:endParaRPr lang="nl-BE" sz="900">
              <a:latin typeface="Krub" panose="00000500000000000000" pitchFamily="2" charset="-34"/>
              <a:cs typeface="Krub" panose="00000500000000000000" pitchFamily="2" charset="-34"/>
            </a:endParaRPr>
          </a:p>
          <a:p>
            <a:r>
              <a:rPr lang="nl-BE" sz="2000">
                <a:latin typeface="Krub" panose="00000500000000000000" pitchFamily="2" charset="-34"/>
                <a:cs typeface="Krub" panose="00000500000000000000" pitchFamily="2" charset="-34"/>
              </a:rPr>
              <a:t>Woensdag 6 november ’24; 13u30 – 15u30</a:t>
            </a:r>
          </a:p>
          <a:p>
            <a:endParaRPr lang="nl-BE" sz="2000">
              <a:latin typeface="Krub" panose="00000500000000000000" pitchFamily="2" charset="-34"/>
              <a:cs typeface="Krub" panose="00000500000000000000" pitchFamily="2" charset="-34"/>
            </a:endParaRPr>
          </a:p>
          <a:p>
            <a:r>
              <a:rPr lang="nl-BE" sz="2000">
                <a:latin typeface="Krub" panose="00000500000000000000" pitchFamily="2" charset="-34"/>
                <a:cs typeface="Krub" panose="00000500000000000000" pitchFamily="2" charset="-34"/>
              </a:rPr>
              <a:t>Doelgroep: leraren, directies en onderwijsprofessionals uit het leerplichtonderwijs</a:t>
            </a:r>
          </a:p>
          <a:p>
            <a:endParaRPr lang="nl-BE" sz="2000">
              <a:latin typeface="Krub" panose="00000500000000000000" pitchFamily="2" charset="-34"/>
              <a:cs typeface="Krub" panose="00000500000000000000" pitchFamily="2" charset="-34"/>
            </a:endParaRPr>
          </a:p>
          <a:p>
            <a:r>
              <a:rPr lang="nl-BE" sz="2000">
                <a:latin typeface="Krub" panose="00000500000000000000" pitchFamily="2" charset="-34"/>
                <a:cs typeface="Krub" panose="00000500000000000000" pitchFamily="2" charset="-34"/>
              </a:rPr>
              <a:t>Gegeven door experte</a:t>
            </a:r>
          </a:p>
        </p:txBody>
      </p:sp>
      <p:pic>
        <p:nvPicPr>
          <p:cNvPr id="5" name="Afbeelding 4">
            <a:extLst>
              <a:ext uri="{FF2B5EF4-FFF2-40B4-BE49-F238E27FC236}">
                <a16:creationId xmlns:a16="http://schemas.microsoft.com/office/drawing/2014/main" id="{640C947D-050F-EF8A-2D83-176D7007165C}"/>
              </a:ext>
            </a:extLst>
          </p:cNvPr>
          <p:cNvPicPr>
            <a:picLocks noChangeAspect="1"/>
          </p:cNvPicPr>
          <p:nvPr/>
        </p:nvPicPr>
        <p:blipFill>
          <a:blip r:embed="rId3"/>
          <a:stretch>
            <a:fillRect/>
          </a:stretch>
        </p:blipFill>
        <p:spPr>
          <a:xfrm>
            <a:off x="9086850" y="4026042"/>
            <a:ext cx="2161188" cy="2206483"/>
          </a:xfrm>
          <a:prstGeom prst="rect">
            <a:avLst/>
          </a:prstGeom>
        </p:spPr>
      </p:pic>
      <p:sp>
        <p:nvSpPr>
          <p:cNvPr id="4" name="Tekstvak 3">
            <a:extLst>
              <a:ext uri="{FF2B5EF4-FFF2-40B4-BE49-F238E27FC236}">
                <a16:creationId xmlns:a16="http://schemas.microsoft.com/office/drawing/2014/main" id="{75F16639-31B5-0ECF-CDBE-E5420D3525FB}"/>
              </a:ext>
            </a:extLst>
          </p:cNvPr>
          <p:cNvSpPr txBox="1"/>
          <p:nvPr/>
        </p:nvSpPr>
        <p:spPr>
          <a:xfrm>
            <a:off x="6972300" y="6144515"/>
            <a:ext cx="5041900" cy="276999"/>
          </a:xfrm>
          <a:prstGeom prst="rect">
            <a:avLst/>
          </a:prstGeom>
          <a:noFill/>
        </p:spPr>
        <p:txBody>
          <a:bodyPr wrap="square" rtlCol="0">
            <a:spAutoFit/>
          </a:bodyPr>
          <a:lstStyle/>
          <a:p>
            <a:pPr algn="r"/>
            <a:r>
              <a:rPr lang="nl-BE" sz="1200">
                <a:latin typeface="Krub" panose="00000500000000000000" pitchFamily="2" charset="-34"/>
                <a:cs typeface="Krub" panose="00000500000000000000" pitchFamily="2" charset="-34"/>
              </a:rPr>
              <a:t>https://leerpunt.be/events/infosessie-projectaanvraag</a:t>
            </a:r>
            <a:endParaRPr lang="nl-BE"/>
          </a:p>
        </p:txBody>
      </p:sp>
    </p:spTree>
    <p:extLst>
      <p:ext uri="{BB962C8B-B14F-4D97-AF65-F5344CB8AC3E}">
        <p14:creationId xmlns:p14="http://schemas.microsoft.com/office/powerpoint/2010/main" val="3564063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4CCBE-7A74-73CF-9055-9858DA303A6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62C0DCC-45DD-A07D-BEB8-9FB2F628653F}"/>
              </a:ext>
            </a:extLst>
          </p:cNvPr>
          <p:cNvSpPr>
            <a:spLocks noGrp="1"/>
          </p:cNvSpPr>
          <p:nvPr>
            <p:ph type="title"/>
          </p:nvPr>
        </p:nvSpPr>
        <p:spPr/>
        <p:txBody>
          <a:bodyPr/>
          <a:lstStyle/>
          <a:p>
            <a:r>
              <a:rPr lang="nl-BE"/>
              <a:t>Q&amp;A</a:t>
            </a:r>
          </a:p>
        </p:txBody>
      </p:sp>
    </p:spTree>
    <p:extLst>
      <p:ext uri="{BB962C8B-B14F-4D97-AF65-F5344CB8AC3E}">
        <p14:creationId xmlns:p14="http://schemas.microsoft.com/office/powerpoint/2010/main" val="3514235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A971E-83A3-3243-B6A1-7B372A82756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5F5574-076D-7351-E5BF-988929CF6BE9}"/>
              </a:ext>
            </a:extLst>
          </p:cNvPr>
          <p:cNvSpPr>
            <a:spLocks noGrp="1"/>
          </p:cNvSpPr>
          <p:nvPr>
            <p:ph type="title"/>
          </p:nvPr>
        </p:nvSpPr>
        <p:spPr/>
        <p:txBody>
          <a:bodyPr/>
          <a:lstStyle/>
          <a:p>
            <a:r>
              <a:rPr lang="nl-BE"/>
              <a:t>info@leerpunt.be</a:t>
            </a:r>
          </a:p>
        </p:txBody>
      </p:sp>
    </p:spTree>
    <p:extLst>
      <p:ext uri="{BB962C8B-B14F-4D97-AF65-F5344CB8AC3E}">
        <p14:creationId xmlns:p14="http://schemas.microsoft.com/office/powerpoint/2010/main" val="289578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8A197D-177B-1CA6-251F-68D37C27421B}"/>
              </a:ext>
            </a:extLst>
          </p:cNvPr>
          <p:cNvSpPr>
            <a:spLocks noGrp="1"/>
          </p:cNvSpPr>
          <p:nvPr>
            <p:ph type="title"/>
          </p:nvPr>
        </p:nvSpPr>
        <p:spPr/>
        <p:txBody>
          <a:bodyPr/>
          <a:lstStyle/>
          <a:p>
            <a:r>
              <a:rPr lang="nl-BE"/>
              <a:t>Inhoud</a:t>
            </a:r>
          </a:p>
        </p:txBody>
      </p:sp>
      <p:sp>
        <p:nvSpPr>
          <p:cNvPr id="3" name="Tijdelijke aanduiding voor afbeelding 2">
            <a:extLst>
              <a:ext uri="{FF2B5EF4-FFF2-40B4-BE49-F238E27FC236}">
                <a16:creationId xmlns:a16="http://schemas.microsoft.com/office/drawing/2014/main" id="{E822460A-0670-F77F-4816-C10E86C1D8B5}"/>
              </a:ext>
            </a:extLst>
          </p:cNvPr>
          <p:cNvSpPr>
            <a:spLocks noGrp="1"/>
          </p:cNvSpPr>
          <p:nvPr>
            <p:ph type="pic" sz="quarter" idx="12"/>
          </p:nvPr>
        </p:nvSpPr>
        <p:spPr/>
        <p:txBody>
          <a:bodyPr/>
          <a:lstStyle/>
          <a:p>
            <a:r>
              <a:rPr lang="nl-BE">
                <a:latin typeface="Krub" panose="00000500000000000000" pitchFamily="2" charset="-34"/>
                <a:cs typeface="Krub" panose="00000500000000000000" pitchFamily="2" charset="-34"/>
              </a:rPr>
              <a:t>Context</a:t>
            </a:r>
          </a:p>
          <a:p>
            <a:r>
              <a:rPr lang="nl-BE">
                <a:latin typeface="Krub" panose="00000500000000000000" pitchFamily="2" charset="-34"/>
                <a:cs typeface="Krub" panose="00000500000000000000" pitchFamily="2" charset="-34"/>
              </a:rPr>
              <a:t>Implementatieproject</a:t>
            </a:r>
          </a:p>
          <a:p>
            <a:r>
              <a:rPr lang="nl-BE">
                <a:latin typeface="Krub" panose="00000500000000000000" pitchFamily="2" charset="-34"/>
                <a:cs typeface="Krub" panose="00000500000000000000" pitchFamily="2" charset="-34"/>
              </a:rPr>
              <a:t>Oproepdocumenten</a:t>
            </a:r>
          </a:p>
          <a:p>
            <a:r>
              <a:rPr lang="nl-BE">
                <a:latin typeface="Krub" panose="00000500000000000000" pitchFamily="2" charset="-34"/>
                <a:cs typeface="Krub" panose="00000500000000000000" pitchFamily="2" charset="-34"/>
              </a:rPr>
              <a:t>Aanvraag</a:t>
            </a:r>
          </a:p>
          <a:p>
            <a:r>
              <a:rPr lang="nl-BE">
                <a:latin typeface="Krub" panose="00000500000000000000" pitchFamily="2" charset="-34"/>
                <a:cs typeface="Krub" panose="00000500000000000000" pitchFamily="2" charset="-34"/>
              </a:rPr>
              <a:t>Beoordeling</a:t>
            </a:r>
          </a:p>
          <a:p>
            <a:r>
              <a:rPr lang="nl-BE">
                <a:latin typeface="Krub" panose="00000500000000000000" pitchFamily="2" charset="-34"/>
                <a:cs typeface="Krub" panose="00000500000000000000" pitchFamily="2" charset="-34"/>
              </a:rPr>
              <a:t>Opvolging en vervolg</a:t>
            </a:r>
          </a:p>
          <a:p>
            <a:r>
              <a:rPr lang="nl-BE">
                <a:latin typeface="Krub" panose="00000500000000000000" pitchFamily="2" charset="-34"/>
                <a:cs typeface="Krub" panose="00000500000000000000" pitchFamily="2" charset="-34"/>
              </a:rPr>
              <a:t>Informatiesessie: “Hoe schrijf ik een goede aanvraag?”</a:t>
            </a:r>
          </a:p>
          <a:p>
            <a:r>
              <a:rPr lang="nl-BE">
                <a:latin typeface="Krub" panose="00000500000000000000" pitchFamily="2" charset="-34"/>
                <a:cs typeface="Krub" panose="00000500000000000000" pitchFamily="2" charset="-34"/>
              </a:rPr>
              <a:t>Q&amp;A</a:t>
            </a:r>
          </a:p>
        </p:txBody>
      </p:sp>
    </p:spTree>
    <p:extLst>
      <p:ext uri="{BB962C8B-B14F-4D97-AF65-F5344CB8AC3E}">
        <p14:creationId xmlns:p14="http://schemas.microsoft.com/office/powerpoint/2010/main" val="3840819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Context</a:t>
            </a:r>
          </a:p>
        </p:txBody>
      </p:sp>
    </p:spTree>
    <p:extLst>
      <p:ext uri="{BB962C8B-B14F-4D97-AF65-F5344CB8AC3E}">
        <p14:creationId xmlns:p14="http://schemas.microsoft.com/office/powerpoint/2010/main" val="333699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4247556"/>
          </a:xfrm>
        </p:spPr>
        <p:txBody>
          <a:bodyPr>
            <a:normAutofit fontScale="92500" lnSpcReduction="2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Doel van Leerpunt:</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kennis over effectieve didactiek uit wetenschappelijk onderzoek ontsluiten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via gerichte implementatie de kwaliteit van het Vlaamse onderwijs te verbeteren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door:</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het aanbieden van steeds ontwikkelende, onderbouwde didactische kennisbasis aan voor leraren(teams) zodat leraren hun dagelijkse lespraktijk </a:t>
            </a:r>
            <a:r>
              <a:rPr lang="nl-BE" b="1" err="1">
                <a:latin typeface="Krub" panose="00000500000000000000" pitchFamily="2" charset="-34"/>
                <a:cs typeface="Krub" panose="00000500000000000000" pitchFamily="2" charset="-34"/>
              </a:rPr>
              <a:t>evidence-informed</a:t>
            </a:r>
            <a:r>
              <a:rPr lang="nl-BE">
                <a:latin typeface="Krub" panose="00000500000000000000" pitchFamily="2" charset="-34"/>
                <a:cs typeface="Krub" panose="00000500000000000000" pitchFamily="2" charset="-34"/>
              </a:rPr>
              <a:t> kunnen aanpakken. </a:t>
            </a:r>
          </a:p>
        </p:txBody>
      </p:sp>
    </p:spTree>
    <p:extLst>
      <p:ext uri="{BB962C8B-B14F-4D97-AF65-F5344CB8AC3E}">
        <p14:creationId xmlns:p14="http://schemas.microsoft.com/office/powerpoint/2010/main" val="1705789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53406-5181-75E4-5B30-2F778FA4F21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B1B8A26-6790-F9D8-76D2-B7F7B84FAA8B}"/>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3FD142F9-C6A3-8C5A-E83E-E3BED39B8D0F}"/>
              </a:ext>
            </a:extLst>
          </p:cNvPr>
          <p:cNvSpPr>
            <a:spLocks noGrp="1"/>
          </p:cNvSpPr>
          <p:nvPr>
            <p:ph type="pic" sz="quarter" idx="12"/>
          </p:nvPr>
        </p:nvSpPr>
        <p:spPr>
          <a:xfrm>
            <a:off x="943962" y="1769165"/>
            <a:ext cx="10315318" cy="5009322"/>
          </a:xfrm>
        </p:spPr>
        <p:txBody>
          <a:bodyPr>
            <a:normAutofit/>
          </a:bodyPr>
          <a:lstStyle/>
          <a:p>
            <a:pPr marL="0" indent="0">
              <a:lnSpc>
                <a:spcPct val="120000"/>
              </a:lnSpc>
              <a:spcBef>
                <a:spcPts val="0"/>
              </a:spcBef>
              <a:buNone/>
            </a:pPr>
            <a:r>
              <a:rPr lang="nl-BE">
                <a:latin typeface="Krub" panose="00000500000000000000" pitchFamily="2" charset="-34"/>
                <a:cs typeface="Krub" panose="00000500000000000000" pitchFamily="2" charset="-34"/>
              </a:rPr>
              <a:t>Implementatieproject kadert binnen de doelstellingen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(1) Het ontwikkelen van een kennisbasis</a:t>
            </a:r>
          </a:p>
          <a:p>
            <a:pPr marL="0" indent="0">
              <a:lnSpc>
                <a:spcPct val="120000"/>
              </a:lnSpc>
              <a:spcBef>
                <a:spcPts val="0"/>
              </a:spcBef>
              <a:buNone/>
            </a:pPr>
            <a:r>
              <a:rPr lang="nl-BE">
                <a:latin typeface="Krub" panose="00000500000000000000" pitchFamily="2" charset="-34"/>
                <a:cs typeface="Krub" panose="00000500000000000000" pitchFamily="2" charset="-34"/>
              </a:rPr>
              <a:t>(2) Het </a:t>
            </a:r>
            <a:r>
              <a:rPr lang="nl-BE" err="1">
                <a:latin typeface="Krub" panose="00000500000000000000" pitchFamily="2" charset="-34"/>
                <a:cs typeface="Krub" panose="00000500000000000000" pitchFamily="2" charset="-34"/>
              </a:rPr>
              <a:t>doorvertalen</a:t>
            </a:r>
            <a:r>
              <a:rPr lang="nl-BE">
                <a:latin typeface="Krub" panose="00000500000000000000" pitchFamily="2" charset="-34"/>
                <a:cs typeface="Krub" panose="00000500000000000000" pitchFamily="2" charset="-34"/>
              </a:rPr>
              <a:t> naar de Vlaamse klas- en schoolpraktijk</a:t>
            </a:r>
          </a:p>
          <a:p>
            <a:pPr marL="0" indent="0">
              <a:lnSpc>
                <a:spcPct val="120000"/>
              </a:lnSpc>
              <a:spcBef>
                <a:spcPts val="0"/>
              </a:spcBef>
              <a:buNone/>
            </a:pPr>
            <a:r>
              <a:rPr lang="nl-BE">
                <a:latin typeface="Krub" panose="00000500000000000000" pitchFamily="2" charset="-34"/>
                <a:cs typeface="Krub" panose="00000500000000000000" pitchFamily="2" charset="-34"/>
              </a:rPr>
              <a:t>(3) Het gericht en helder verspreiden en valoriseren van kennis</a:t>
            </a:r>
          </a:p>
          <a:p>
            <a:pPr marL="0" indent="0">
              <a:lnSpc>
                <a:spcPct val="120000"/>
              </a:lnSpc>
              <a:spcBef>
                <a:spcPts val="0"/>
              </a:spcBef>
              <a:buNone/>
            </a:pPr>
            <a:r>
              <a:rPr lang="nl-BE">
                <a:latin typeface="Krub" panose="00000500000000000000" pitchFamily="2" charset="-34"/>
                <a:cs typeface="Krub" panose="00000500000000000000" pitchFamily="2" charset="-34"/>
              </a:rPr>
              <a:t>(4) Ondersteunen en stimuleren van het gebruik van deze kennis</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5389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Implementatieproject</a:t>
            </a:r>
          </a:p>
        </p:txBody>
      </p:sp>
    </p:spTree>
    <p:extLst>
      <p:ext uri="{BB962C8B-B14F-4D97-AF65-F5344CB8AC3E}">
        <p14:creationId xmlns:p14="http://schemas.microsoft.com/office/powerpoint/2010/main" val="2956852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339F891-D411-6ED7-0EFC-F1DE2B2C268A}"/>
              </a:ext>
            </a:extLst>
          </p:cNvPr>
          <p:cNvSpPr>
            <a:spLocks noGrp="1"/>
          </p:cNvSpPr>
          <p:nvPr>
            <p:ph type="title"/>
          </p:nvPr>
        </p:nvSpPr>
        <p:spPr/>
        <p:txBody>
          <a:bodyPr/>
          <a:lstStyle/>
          <a:p>
            <a:r>
              <a:rPr lang="nl-BE"/>
              <a:t>Implementatieproject: doel</a:t>
            </a:r>
          </a:p>
        </p:txBody>
      </p:sp>
      <p:sp>
        <p:nvSpPr>
          <p:cNvPr id="11" name="Tijdelijke aanduiding voor inhoud 10">
            <a:extLst>
              <a:ext uri="{FF2B5EF4-FFF2-40B4-BE49-F238E27FC236}">
                <a16:creationId xmlns:a16="http://schemas.microsoft.com/office/drawing/2014/main" id="{F8D414D0-888D-FCE2-D826-EFAC56BD91DB}"/>
              </a:ext>
            </a:extLst>
          </p:cNvPr>
          <p:cNvSpPr>
            <a:spLocks noGrp="1"/>
          </p:cNvSpPr>
          <p:nvPr>
            <p:ph idx="1"/>
          </p:nvPr>
        </p:nvSpPr>
        <p:spPr/>
        <p:txBody>
          <a:bodyPr>
            <a:normAutofit lnSpcReduction="10000"/>
          </a:bodyPr>
          <a:lstStyle/>
          <a:p>
            <a:pPr marL="0" indent="0">
              <a:buNone/>
            </a:pPr>
            <a:r>
              <a:rPr lang="nl-BE" i="1" err="1">
                <a:latin typeface="Krub" panose="00000500000000000000" pitchFamily="2" charset="-34"/>
                <a:cs typeface="Krub" panose="00000500000000000000" pitchFamily="2" charset="-34"/>
              </a:rPr>
              <a:t>Evidence-informed</a:t>
            </a:r>
            <a:r>
              <a:rPr lang="nl-BE" i="1">
                <a:latin typeface="Krub" panose="00000500000000000000" pitchFamily="2" charset="-34"/>
                <a:cs typeface="Krub" panose="00000500000000000000" pitchFamily="2" charset="-34"/>
              </a:rPr>
              <a:t> werken </a:t>
            </a:r>
            <a:r>
              <a:rPr lang="nl-BE">
                <a:latin typeface="Krub" panose="00000500000000000000" pitchFamily="2" charset="-34"/>
                <a:cs typeface="Krub" panose="00000500000000000000" pitchFamily="2" charset="-34"/>
              </a:rPr>
              <a:t>in de klas- en schoolpraktijk versterken</a:t>
            </a:r>
          </a:p>
          <a:p>
            <a:pPr marL="0" indent="0">
              <a:buNone/>
            </a:pPr>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Professionaliserings- en/of begeleidingstrajecten</a:t>
            </a:r>
          </a:p>
          <a:p>
            <a:pPr lvl="1"/>
            <a:r>
              <a:rPr lang="nl-BE">
                <a:latin typeface="Krub" panose="00000500000000000000" pitchFamily="2" charset="-34"/>
                <a:cs typeface="Krub" panose="00000500000000000000" pitchFamily="2" charset="-34"/>
              </a:rPr>
              <a:t>Duurzame implementatie</a:t>
            </a:r>
          </a:p>
          <a:p>
            <a:pPr lvl="1"/>
            <a:r>
              <a:rPr lang="nl-BE">
                <a:latin typeface="Krub" panose="00000500000000000000" pitchFamily="2" charset="-34"/>
                <a:cs typeface="Krub" panose="00000500000000000000" pitchFamily="2" charset="-34"/>
              </a:rPr>
              <a:t>Voldoende disseminatie</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Nieuwe of bestaande initiatieven</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Thema’s uit </a:t>
            </a:r>
            <a:r>
              <a:rPr lang="nl-BE" err="1">
                <a:latin typeface="Krub" panose="00000500000000000000" pitchFamily="2" charset="-34"/>
                <a:cs typeface="Krub" panose="00000500000000000000" pitchFamily="2" charset="-34"/>
              </a:rPr>
              <a:t>toolkits</a:t>
            </a:r>
            <a:r>
              <a:rPr lang="nl-BE">
                <a:latin typeface="Krub" panose="00000500000000000000" pitchFamily="2" charset="-34"/>
                <a:cs typeface="Krub" panose="00000500000000000000" pitchFamily="2" charset="-34"/>
              </a:rPr>
              <a:t>, leidraden: ondersteunend </a:t>
            </a:r>
          </a:p>
        </p:txBody>
      </p:sp>
    </p:spTree>
    <p:extLst>
      <p:ext uri="{BB962C8B-B14F-4D97-AF65-F5344CB8AC3E}">
        <p14:creationId xmlns:p14="http://schemas.microsoft.com/office/powerpoint/2010/main" val="66482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3DEBF7-BAD2-DEE8-F986-BB2B466A11CB}"/>
              </a:ext>
            </a:extLst>
          </p:cNvPr>
          <p:cNvSpPr>
            <a:spLocks noGrp="1"/>
          </p:cNvSpPr>
          <p:nvPr>
            <p:ph type="title"/>
          </p:nvPr>
        </p:nvSpPr>
        <p:spPr/>
        <p:txBody>
          <a:bodyPr/>
          <a:lstStyle/>
          <a:p>
            <a:r>
              <a:rPr lang="nl-BE"/>
              <a:t>Implementatieproject: doelgroep</a:t>
            </a:r>
          </a:p>
        </p:txBody>
      </p:sp>
      <p:sp>
        <p:nvSpPr>
          <p:cNvPr id="3" name="Tijdelijke aanduiding voor inhoud 2">
            <a:extLst>
              <a:ext uri="{FF2B5EF4-FFF2-40B4-BE49-F238E27FC236}">
                <a16:creationId xmlns:a16="http://schemas.microsoft.com/office/drawing/2014/main" id="{4A1CDBB1-9125-8146-6093-A30E898BFB64}"/>
              </a:ext>
            </a:extLst>
          </p:cNvPr>
          <p:cNvSpPr>
            <a:spLocks noGrp="1"/>
          </p:cNvSpPr>
          <p:nvPr>
            <p:ph idx="1"/>
          </p:nvPr>
        </p:nvSpPr>
        <p:spPr/>
        <p:txBody>
          <a:bodyPr/>
          <a:lstStyle/>
          <a:p>
            <a:r>
              <a:rPr lang="nl-BE">
                <a:latin typeface="Krub" panose="00000500000000000000" pitchFamily="2" charset="-34"/>
                <a:cs typeface="Krub" panose="00000500000000000000" pitchFamily="2" charset="-34"/>
              </a:rPr>
              <a:t>Aanvragers: zeer brede doelgroep</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Kleuter- en/of leerplichtonderwijs</a:t>
            </a:r>
          </a:p>
          <a:p>
            <a:endParaRPr lang="nl-BE">
              <a:latin typeface="Krub" panose="00000500000000000000" pitchFamily="2" charset="-34"/>
              <a:cs typeface="Krub" panose="00000500000000000000" pitchFamily="2" charset="-34"/>
            </a:endParaRPr>
          </a:p>
          <a:p>
            <a:r>
              <a:rPr lang="nl-BE">
                <a:latin typeface="Krub" panose="00000500000000000000" pitchFamily="2" charset="-34"/>
                <a:cs typeface="Krub" panose="00000500000000000000" pitchFamily="2" charset="-34"/>
              </a:rPr>
              <a:t>Gewoon en/of buitengewoon onderwijs</a:t>
            </a:r>
          </a:p>
        </p:txBody>
      </p:sp>
    </p:spTree>
    <p:extLst>
      <p:ext uri="{BB962C8B-B14F-4D97-AF65-F5344CB8AC3E}">
        <p14:creationId xmlns:p14="http://schemas.microsoft.com/office/powerpoint/2010/main" val="1381056606"/>
      </p:ext>
    </p:extLst>
  </p:cSld>
  <p:clrMapOvr>
    <a:masterClrMapping/>
  </p:clrMapOvr>
</p:sld>
</file>

<file path=ppt/theme/theme1.xml><?xml version="1.0" encoding="utf-8"?>
<a:theme xmlns:a="http://schemas.openxmlformats.org/drawingml/2006/main" name="Leerpunt">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518709E60F214A8AAA20821799461B" ma:contentTypeVersion="16" ma:contentTypeDescription="Een nieuw document maken." ma:contentTypeScope="" ma:versionID="8cae1cb5b9eda7a186e604216588f815">
  <xsd:schema xmlns:xsd="http://www.w3.org/2001/XMLSchema" xmlns:xs="http://www.w3.org/2001/XMLSchema" xmlns:p="http://schemas.microsoft.com/office/2006/metadata/properties" xmlns:ns2="4dd86132-13a0-4207-b324-826c59be84f6" xmlns:ns3="8e638cc4-8d8a-45b7-b7a2-20bd9ca6e35d" targetNamespace="http://schemas.microsoft.com/office/2006/metadata/properties" ma:root="true" ma:fieldsID="843999d3028d7772048ebfcb57da1d2a" ns2:_="" ns3:_="">
    <xsd:import namespace="4dd86132-13a0-4207-b324-826c59be84f6"/>
    <xsd:import namespace="8e638cc4-8d8a-45b7-b7a2-20bd9ca6e35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Doorpedrobeke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d86132-13a0-4207-b324-826c59be84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Doorpedrobekeken" ma:index="15" nillable="true" ma:displayName="Door pedro bekeken" ma:format="Dropdown" ma:internalName="Doorpedrobekeken">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d5f3ae0f-db00-4e55-b37c-db1c0faa750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638cc4-8d8a-45b7-b7a2-20bd9ca6e35d"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8" nillable="true" ma:displayName="Taxonomy Catch All Column" ma:hidden="true" ma:list="{c047b6b2-2883-4edc-963e-4a9ecba1b7a0}" ma:internalName="TaxCatchAll" ma:showField="CatchAllData" ma:web="8e638cc4-8d8a-45b7-b7a2-20bd9ca6e3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82D932-CD8B-47DB-BDE1-C20286106A87}">
  <ds:schemaRefs>
    <ds:schemaRef ds:uri="4dd86132-13a0-4207-b324-826c59be84f6"/>
    <ds:schemaRef ds:uri="8e638cc4-8d8a-45b7-b7a2-20bd9ca6e3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71D2F6C-E7F3-494A-9F74-0387BFD837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3769</Words>
  <Application>Microsoft Office PowerPoint</Application>
  <PresentationFormat>Breedbeeld</PresentationFormat>
  <Paragraphs>318</Paragraphs>
  <Slides>26</Slides>
  <Notes>26</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26</vt:i4>
      </vt:variant>
    </vt:vector>
  </HeadingPairs>
  <TitlesOfParts>
    <vt:vector size="33" baseType="lpstr">
      <vt:lpstr>Arial</vt:lpstr>
      <vt:lpstr>Calibri</vt:lpstr>
      <vt:lpstr>Courier New</vt:lpstr>
      <vt:lpstr>Krub</vt:lpstr>
      <vt:lpstr>Krub Medium</vt:lpstr>
      <vt:lpstr>Open Sans</vt:lpstr>
      <vt:lpstr>Leerpunt</vt:lpstr>
      <vt:lpstr>Informatiesessie</vt:lpstr>
      <vt:lpstr>Informatiesessie </vt:lpstr>
      <vt:lpstr>Inhoud</vt:lpstr>
      <vt:lpstr>Context</vt:lpstr>
      <vt:lpstr>Context</vt:lpstr>
      <vt:lpstr>Context</vt:lpstr>
      <vt:lpstr>Implementatieproject</vt:lpstr>
      <vt:lpstr>Implementatieproject: doel</vt:lpstr>
      <vt:lpstr>Implementatieproject: doelgroep</vt:lpstr>
      <vt:lpstr>Implementatieproject: uitgangspunten</vt:lpstr>
      <vt:lpstr>Implementatieproject: budget en timing</vt:lpstr>
      <vt:lpstr>Oproepdocumenten</vt:lpstr>
      <vt:lpstr>Oproepdocumenten</vt:lpstr>
      <vt:lpstr>Aanvraag</vt:lpstr>
      <vt:lpstr>Indienen aanvraag</vt:lpstr>
      <vt:lpstr>Beoordeling</vt:lpstr>
      <vt:lpstr>Beoordelingscriteria</vt:lpstr>
      <vt:lpstr>Beoordelingsprocedure</vt:lpstr>
      <vt:lpstr>Beoordelingsprocedure</vt:lpstr>
      <vt:lpstr>Opvolging en vervolg</vt:lpstr>
      <vt:lpstr>Opvolging</vt:lpstr>
      <vt:lpstr>Opvolging en vervolg</vt:lpstr>
      <vt:lpstr>Informatiesessie: “Hoe schrijf ik een goede aanvraag?”</vt:lpstr>
      <vt:lpstr>Hoe schrijf ik een goede aanvraag? </vt:lpstr>
      <vt:lpstr>Q&amp;A</vt:lpstr>
      <vt:lpstr>info@leerpunt.be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komt de titel</dc:title>
  <dc:creator>Eline De Paep</dc:creator>
  <cp:lastModifiedBy>Elke De Pourcq</cp:lastModifiedBy>
  <cp:revision>4</cp:revision>
  <dcterms:created xsi:type="dcterms:W3CDTF">2023-10-02T11:27:47Z</dcterms:created>
  <dcterms:modified xsi:type="dcterms:W3CDTF">2024-11-01T09:18:15Z</dcterms:modified>
</cp:coreProperties>
</file>